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4058" r:id="rId1"/>
  </p:sldMasterIdLst>
  <p:notesMasterIdLst>
    <p:notesMasterId r:id="rId16"/>
  </p:notesMasterIdLst>
  <p:handoutMasterIdLst>
    <p:handoutMasterId r:id="rId17"/>
  </p:handoutMasterIdLst>
  <p:sldIdLst>
    <p:sldId id="435" r:id="rId2"/>
    <p:sldId id="605" r:id="rId3"/>
    <p:sldId id="606" r:id="rId4"/>
    <p:sldId id="450" r:id="rId5"/>
    <p:sldId id="600" r:id="rId6"/>
    <p:sldId id="579" r:id="rId7"/>
    <p:sldId id="531" r:id="rId8"/>
    <p:sldId id="601" r:id="rId9"/>
    <p:sldId id="567" r:id="rId10"/>
    <p:sldId id="467" r:id="rId11"/>
    <p:sldId id="604" r:id="rId12"/>
    <p:sldId id="551" r:id="rId13"/>
    <p:sldId id="607" r:id="rId14"/>
    <p:sldId id="508" r:id="rId15"/>
  </p:sldIdLst>
  <p:sldSz cx="10077450" cy="7583488"/>
  <p:notesSz cx="7315200" cy="9601200"/>
  <p:defaultTextStyle>
    <a:defPPr>
      <a:defRPr lang="en-GB"/>
    </a:defPPr>
    <a:lvl1pPr algn="l" rtl="0" fontAlgn="base">
      <a:spcBef>
        <a:spcPct val="0"/>
      </a:spcBef>
      <a:spcAft>
        <a:spcPct val="0"/>
      </a:spcAft>
      <a:defRPr sz="1400" kern="1200">
        <a:solidFill>
          <a:schemeClr val="bg1"/>
        </a:solidFill>
        <a:latin typeface="Arial" charset="0"/>
        <a:ea typeface="+mn-ea"/>
        <a:cs typeface="Arial" charset="0"/>
      </a:defRPr>
    </a:lvl1pPr>
    <a:lvl2pPr marL="457200" algn="l" rtl="0" fontAlgn="base">
      <a:spcBef>
        <a:spcPct val="0"/>
      </a:spcBef>
      <a:spcAft>
        <a:spcPct val="0"/>
      </a:spcAft>
      <a:defRPr sz="1400" kern="1200">
        <a:solidFill>
          <a:schemeClr val="bg1"/>
        </a:solidFill>
        <a:latin typeface="Arial" charset="0"/>
        <a:ea typeface="+mn-ea"/>
        <a:cs typeface="Arial" charset="0"/>
      </a:defRPr>
    </a:lvl2pPr>
    <a:lvl3pPr marL="914400" algn="l" rtl="0" fontAlgn="base">
      <a:spcBef>
        <a:spcPct val="0"/>
      </a:spcBef>
      <a:spcAft>
        <a:spcPct val="0"/>
      </a:spcAft>
      <a:defRPr sz="1400" kern="1200">
        <a:solidFill>
          <a:schemeClr val="bg1"/>
        </a:solidFill>
        <a:latin typeface="Arial" charset="0"/>
        <a:ea typeface="+mn-ea"/>
        <a:cs typeface="Arial" charset="0"/>
      </a:defRPr>
    </a:lvl3pPr>
    <a:lvl4pPr marL="1371600" algn="l" rtl="0" fontAlgn="base">
      <a:spcBef>
        <a:spcPct val="0"/>
      </a:spcBef>
      <a:spcAft>
        <a:spcPct val="0"/>
      </a:spcAft>
      <a:defRPr sz="1400" kern="1200">
        <a:solidFill>
          <a:schemeClr val="bg1"/>
        </a:solidFill>
        <a:latin typeface="Arial" charset="0"/>
        <a:ea typeface="+mn-ea"/>
        <a:cs typeface="Arial" charset="0"/>
      </a:defRPr>
    </a:lvl4pPr>
    <a:lvl5pPr marL="1828800" algn="l" rtl="0" fontAlgn="base">
      <a:spcBef>
        <a:spcPct val="0"/>
      </a:spcBef>
      <a:spcAft>
        <a:spcPct val="0"/>
      </a:spcAft>
      <a:defRPr sz="1400" kern="1200">
        <a:solidFill>
          <a:schemeClr val="bg1"/>
        </a:solidFill>
        <a:latin typeface="Arial" charset="0"/>
        <a:ea typeface="+mn-ea"/>
        <a:cs typeface="Arial" charset="0"/>
      </a:defRPr>
    </a:lvl5pPr>
    <a:lvl6pPr marL="2286000" algn="l" defTabSz="914400" rtl="0" eaLnBrk="1" latinLnBrk="0" hangingPunct="1">
      <a:defRPr sz="1400" kern="1200">
        <a:solidFill>
          <a:schemeClr val="bg1"/>
        </a:solidFill>
        <a:latin typeface="Arial" charset="0"/>
        <a:ea typeface="+mn-ea"/>
        <a:cs typeface="Arial" charset="0"/>
      </a:defRPr>
    </a:lvl6pPr>
    <a:lvl7pPr marL="2743200" algn="l" defTabSz="914400" rtl="0" eaLnBrk="1" latinLnBrk="0" hangingPunct="1">
      <a:defRPr sz="1400" kern="1200">
        <a:solidFill>
          <a:schemeClr val="bg1"/>
        </a:solidFill>
        <a:latin typeface="Arial" charset="0"/>
        <a:ea typeface="+mn-ea"/>
        <a:cs typeface="Arial" charset="0"/>
      </a:defRPr>
    </a:lvl7pPr>
    <a:lvl8pPr marL="3200400" algn="l" defTabSz="914400" rtl="0" eaLnBrk="1" latinLnBrk="0" hangingPunct="1">
      <a:defRPr sz="1400" kern="1200">
        <a:solidFill>
          <a:schemeClr val="bg1"/>
        </a:solidFill>
        <a:latin typeface="Arial" charset="0"/>
        <a:ea typeface="+mn-ea"/>
        <a:cs typeface="Arial" charset="0"/>
      </a:defRPr>
    </a:lvl8pPr>
    <a:lvl9pPr marL="3657600" algn="l" defTabSz="914400" rtl="0" eaLnBrk="1" latinLnBrk="0" hangingPunct="1">
      <a:defRPr sz="14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F6E"/>
    <a:srgbClr val="E8EBF6"/>
    <a:srgbClr val="64789B"/>
    <a:srgbClr val="CBCFCF"/>
    <a:srgbClr val="7C8989"/>
    <a:srgbClr val="B01136"/>
    <a:srgbClr val="FFBE00"/>
    <a:srgbClr val="9BB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91" autoAdjust="0"/>
    <p:restoredTop sz="94654" autoAdjust="0"/>
  </p:normalViewPr>
  <p:slideViewPr>
    <p:cSldViewPr snapToGrid="0">
      <p:cViewPr>
        <p:scale>
          <a:sx n="87" d="100"/>
          <a:sy n="87" d="100"/>
        </p:scale>
        <p:origin x="-1392" y="-24"/>
      </p:cViewPr>
      <p:guideLst>
        <p:guide orient="horz" pos="521"/>
        <p:guide orient="horz" pos="35"/>
        <p:guide orient="horz" pos="2389"/>
        <p:guide orient="horz" pos="4533"/>
        <p:guide orient="horz" pos="3953"/>
        <p:guide orient="horz" pos="2932"/>
        <p:guide orient="horz" pos="957"/>
        <p:guide orient="horz" pos="1975"/>
        <p:guide pos="2034"/>
        <p:guide pos="3160"/>
        <p:guide pos="5011"/>
        <p:guide pos="6107"/>
        <p:guide pos="223"/>
        <p:guide pos="3747"/>
        <p:guide pos="2601"/>
        <p:guide pos="4686"/>
      </p:guideLst>
    </p:cSldViewPr>
  </p:slideViewPr>
  <p:notesTextViewPr>
    <p:cViewPr>
      <p:scale>
        <a:sx n="150" d="100"/>
        <a:sy n="150" d="100"/>
      </p:scale>
      <p:origin x="0" y="0"/>
    </p:cViewPr>
  </p:notesTextViewPr>
  <p:sorterViewPr>
    <p:cViewPr>
      <p:scale>
        <a:sx n="66" d="100"/>
        <a:sy n="66" d="100"/>
      </p:scale>
      <p:origin x="0" y="0"/>
    </p:cViewPr>
  </p:sorterViewPr>
  <p:gridSpacing cx="60128" cy="6012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bronze.ru.db.com\GB$\Food%20&amp;%20Beverages\Valars\1.%20IPO\17.%20Pilot%20fisining\Support_v19.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bronze.ru.db.com\GB$\Food%20&amp;%20Beverages\Valars\1.%20IPO\7.%20Analyst%20Presentation\5.%20Support\Support_v15.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bronze.ru.db.com\GB$\Food%20&amp;%20Beverages\Valars\1.%20IPO\7.%20Analyst%20Presentation\5.%20Support\Support_v15.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bronze.ru.db.com\GB$\Food%20&amp;%20Beverages\Valars\1.%20IPO\7.%20Analyst%20Presentation\5.%20Support\Support_v15.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10.105.1.10\Storage\Shared\Valinor_sent\Basic_package%20of%20documents\&#1055;&#1088;&#1086;&#1080;&#1079;&#1074;&#1086;&#1076;&#1089;&#1090;&#1074;&#1077;&#1085;&#1085;&#1099;&#1077;%20&#1087;&#1086;&#1082;&#1072;&#1079;&#1072;&#1090;&#1077;&#1083;&#1080;%20&#1074;%20&#1088;&#1072;&#1079;&#1088;&#1077;&#1079;&#1077;%20&#1087;&#1086;%20&#1075;&#1086;&#1076;&#1072;&#1084;%20-%20(2011-&#1087;&#1086;%20&#1085;&#1086;&#1103;&#1073;&#1088;&#1100;)%20-%20&#1087;&#1077;&#1088;&#1077;&#1085;&#1077;&#1089;&#1083;&#1080;%20&#1047;&#1072;&#1088;&#1103;%20&#1054;&#1040;&#105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0.105.1.10\Storage\Shared\Valinor_sent\Basic_package%20of%20documents\&#1055;&#1088;&#1086;&#1080;&#1079;&#1074;&#1086;&#1076;&#1089;&#1090;&#1074;&#1077;&#1085;&#1085;&#1099;&#1077;%20&#1087;&#1086;&#1082;&#1072;&#1079;&#1072;&#1090;&#1077;&#1083;&#1080;%20&#1074;%20&#1088;&#1072;&#1079;&#1088;&#1077;&#1079;&#1077;%20&#1087;&#1086;%20&#1075;&#1086;&#1076;&#1072;&#1084;%20-%20(2011-&#1087;&#1086;%20&#1085;&#1086;&#1103;&#1073;&#1088;&#1100;)%20-%20&#1087;&#1077;&#1088;&#1077;&#1085;&#1077;&#1089;&#1083;&#1080;%20&#1047;&#1072;&#1088;&#1103;%20&#1054;&#1040;&#105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0.105.1.10\Storage\Shared\Valinor_sent\Basic_package%20of%20documents\&#1055;&#1088;&#1086;&#1080;&#1079;&#1074;&#1086;&#1076;&#1089;&#1090;&#1074;&#1077;&#1085;&#1085;&#1099;&#1077;%20&#1087;&#1086;&#1082;&#1072;&#1079;&#1072;&#1090;&#1077;&#1083;&#1080;%20&#1074;%20&#1088;&#1072;&#1079;&#1088;&#1077;&#1079;&#1077;%20&#1087;&#1086;%20&#1075;&#1086;&#1076;&#1072;&#1084;%20-%20(2011-&#1087;&#1086;%20&#1085;&#1086;&#1103;&#1073;&#1088;&#1100;)%20-%20&#1087;&#1077;&#1088;&#1077;&#1085;&#1077;&#1089;&#1083;&#1080;%20&#1047;&#1072;&#1088;&#1103;%20&#1054;&#1040;&#105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0.105.1.10\Storage\Shared\Valinor_sent\Basic_package%20of%20documents\&#1055;&#1088;&#1086;&#1080;&#1079;&#1074;&#1086;&#1076;&#1089;&#1090;&#1074;&#1077;&#1085;&#1085;&#1099;&#1077;%20&#1087;&#1086;&#1082;&#1072;&#1079;&#1072;&#1090;&#1077;&#1083;&#1080;%20&#1074;%20&#1088;&#1072;&#1079;&#1088;&#1077;&#1079;&#1077;%20&#1087;&#1086;%20&#1075;&#1086;&#1076;&#1072;&#1084;%20-%20(2011-&#1087;&#1086;%20&#1085;&#1086;&#1103;&#1073;&#1088;&#1100;)%20-%20&#1087;&#1077;&#1088;&#1077;&#1085;&#1077;&#1089;&#1083;&#1080;%20&#1047;&#1072;&#1088;&#1103;%20&#1054;&#1040;&#10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59926251550496"/>
          <c:y val="5.9700854700854705E-2"/>
          <c:w val="0.74138028758675101"/>
          <c:h val="0.64406581196582913"/>
        </c:manualLayout>
      </c:layout>
      <c:lineChart>
        <c:grouping val="standard"/>
        <c:varyColors val="0"/>
        <c:ser>
          <c:idx val="0"/>
          <c:order val="0"/>
          <c:tx>
            <c:strRef>
              <c:f>Yields!$B$129</c:f>
              <c:strCache>
                <c:ptCount val="1"/>
                <c:pt idx="0">
                  <c:v>Company - Russia</c:v>
                </c:pt>
              </c:strCache>
            </c:strRef>
          </c:tx>
          <c:marker>
            <c:symbol val="none"/>
          </c:marker>
          <c:cat>
            <c:numRef>
              <c:f>Yields!$C$22:$E$22</c:f>
              <c:numCache>
                <c:formatCode>General</c:formatCode>
                <c:ptCount val="3"/>
                <c:pt idx="0">
                  <c:v>2008</c:v>
                </c:pt>
                <c:pt idx="1">
                  <c:v>2009</c:v>
                </c:pt>
                <c:pt idx="2">
                  <c:v>2010</c:v>
                </c:pt>
              </c:numCache>
            </c:numRef>
          </c:cat>
          <c:val>
            <c:numRef>
              <c:f>Yields!$C$129:$E$129</c:f>
              <c:numCache>
                <c:formatCode>0.0</c:formatCode>
                <c:ptCount val="3"/>
                <c:pt idx="0">
                  <c:v>2.2999999999999998</c:v>
                </c:pt>
                <c:pt idx="1">
                  <c:v>2.4479146646165812</c:v>
                </c:pt>
                <c:pt idx="2">
                  <c:v>2.6930044843049332</c:v>
                </c:pt>
              </c:numCache>
            </c:numRef>
          </c:val>
          <c:smooth val="0"/>
        </c:ser>
        <c:ser>
          <c:idx val="1"/>
          <c:order val="1"/>
          <c:tx>
            <c:strRef>
              <c:f>Yields!$B$130</c:f>
              <c:strCache>
                <c:ptCount val="1"/>
                <c:pt idx="0">
                  <c:v>Company - Ukraine</c:v>
                </c:pt>
              </c:strCache>
            </c:strRef>
          </c:tx>
          <c:marker>
            <c:symbol val="none"/>
          </c:marker>
          <c:cat>
            <c:numRef>
              <c:f>Yields!$C$22:$E$22</c:f>
              <c:numCache>
                <c:formatCode>General</c:formatCode>
                <c:ptCount val="3"/>
                <c:pt idx="0">
                  <c:v>2008</c:v>
                </c:pt>
                <c:pt idx="1">
                  <c:v>2009</c:v>
                </c:pt>
                <c:pt idx="2">
                  <c:v>2010</c:v>
                </c:pt>
              </c:numCache>
            </c:numRef>
          </c:cat>
          <c:val>
            <c:numRef>
              <c:f>Yields!$C$130:$E$130</c:f>
              <c:numCache>
                <c:formatCode>0.0</c:formatCode>
                <c:ptCount val="3"/>
                <c:pt idx="0">
                  <c:v>1.6</c:v>
                </c:pt>
                <c:pt idx="1">
                  <c:v>1.2789055604589585</c:v>
                </c:pt>
                <c:pt idx="2">
                  <c:v>1.8488237002613999</c:v>
                </c:pt>
              </c:numCache>
            </c:numRef>
          </c:val>
          <c:smooth val="0"/>
        </c:ser>
        <c:ser>
          <c:idx val="2"/>
          <c:order val="2"/>
          <c:tx>
            <c:strRef>
              <c:f>Yields!$B$131</c:f>
              <c:strCache>
                <c:ptCount val="1"/>
                <c:pt idx="0">
                  <c:v>Industry - Russia</c:v>
                </c:pt>
              </c:strCache>
            </c:strRef>
          </c:tx>
          <c:spPr>
            <a:ln>
              <a:solidFill>
                <a:srgbClr val="FFBE00">
                  <a:alpha val="50000"/>
                </a:srgbClr>
              </a:solidFill>
              <a:prstDash val="dash"/>
            </a:ln>
          </c:spPr>
          <c:marker>
            <c:symbol val="none"/>
          </c:marker>
          <c:cat>
            <c:numRef>
              <c:f>Yields!$C$22:$E$22</c:f>
              <c:numCache>
                <c:formatCode>General</c:formatCode>
                <c:ptCount val="3"/>
                <c:pt idx="0">
                  <c:v>2008</c:v>
                </c:pt>
                <c:pt idx="1">
                  <c:v>2009</c:v>
                </c:pt>
                <c:pt idx="2">
                  <c:v>2010</c:v>
                </c:pt>
              </c:numCache>
            </c:numRef>
          </c:cat>
          <c:val>
            <c:numRef>
              <c:f>Yields!$C$131:$E$131</c:f>
              <c:numCache>
                <c:formatCode>0.0</c:formatCode>
                <c:ptCount val="3"/>
                <c:pt idx="0">
                  <c:v>1.8</c:v>
                </c:pt>
                <c:pt idx="1">
                  <c:v>1.8</c:v>
                </c:pt>
                <c:pt idx="2">
                  <c:v>1.9000000000000001</c:v>
                </c:pt>
              </c:numCache>
            </c:numRef>
          </c:val>
          <c:smooth val="0"/>
        </c:ser>
        <c:ser>
          <c:idx val="3"/>
          <c:order val="3"/>
          <c:tx>
            <c:strRef>
              <c:f>Yields!$B$132</c:f>
              <c:strCache>
                <c:ptCount val="1"/>
                <c:pt idx="0">
                  <c:v>Industry - Ukraine</c:v>
                </c:pt>
              </c:strCache>
            </c:strRef>
          </c:tx>
          <c:spPr>
            <a:ln>
              <a:solidFill>
                <a:srgbClr val="B01136">
                  <a:alpha val="50000"/>
                </a:srgbClr>
              </a:solidFill>
              <a:prstDash val="dash"/>
            </a:ln>
          </c:spPr>
          <c:marker>
            <c:symbol val="none"/>
          </c:marker>
          <c:cat>
            <c:numRef>
              <c:f>Yields!$C$22:$E$22</c:f>
              <c:numCache>
                <c:formatCode>General</c:formatCode>
                <c:ptCount val="3"/>
                <c:pt idx="0">
                  <c:v>2008</c:v>
                </c:pt>
                <c:pt idx="1">
                  <c:v>2009</c:v>
                </c:pt>
                <c:pt idx="2">
                  <c:v>2010</c:v>
                </c:pt>
              </c:numCache>
            </c:numRef>
          </c:cat>
          <c:val>
            <c:numRef>
              <c:f>Yields!$C$132:$E$132</c:f>
              <c:numCache>
                <c:formatCode>0.0</c:formatCode>
                <c:ptCount val="3"/>
                <c:pt idx="0">
                  <c:v>2.1</c:v>
                </c:pt>
                <c:pt idx="1">
                  <c:v>1.8</c:v>
                </c:pt>
                <c:pt idx="2">
                  <c:v>1.7000000000000002</c:v>
                </c:pt>
              </c:numCache>
            </c:numRef>
          </c:val>
          <c:smooth val="0"/>
        </c:ser>
        <c:dLbls>
          <c:showLegendKey val="0"/>
          <c:showVal val="0"/>
          <c:showCatName val="0"/>
          <c:showSerName val="0"/>
          <c:showPercent val="0"/>
          <c:showBubbleSize val="0"/>
        </c:dLbls>
        <c:marker val="1"/>
        <c:smooth val="0"/>
        <c:axId val="44550400"/>
        <c:axId val="83558400"/>
      </c:lineChart>
      <c:catAx>
        <c:axId val="44550400"/>
        <c:scaling>
          <c:orientation val="minMax"/>
        </c:scaling>
        <c:delete val="1"/>
        <c:axPos val="b"/>
        <c:numFmt formatCode="General" sourceLinked="1"/>
        <c:majorTickMark val="out"/>
        <c:minorTickMark val="none"/>
        <c:tickLblPos val="none"/>
        <c:crossAx val="83558400"/>
        <c:crosses val="autoZero"/>
        <c:auto val="1"/>
        <c:lblAlgn val="ctr"/>
        <c:lblOffset val="100"/>
        <c:noMultiLvlLbl val="0"/>
      </c:catAx>
      <c:valAx>
        <c:axId val="83558400"/>
        <c:scaling>
          <c:orientation val="minMax"/>
          <c:min val="0"/>
        </c:scaling>
        <c:delete val="1"/>
        <c:axPos val="l"/>
        <c:numFmt formatCode="0.0" sourceLinked="1"/>
        <c:majorTickMark val="out"/>
        <c:minorTickMark val="none"/>
        <c:tickLblPos val="none"/>
        <c:crossAx val="44550400"/>
        <c:crosses val="autoZero"/>
        <c:crossBetween val="midCat"/>
        <c:majorUnit val="1"/>
      </c:valAx>
      <c:spPr>
        <a:noFill/>
        <a:ln w="25400">
          <a:noFill/>
        </a:ln>
      </c:spPr>
    </c:plotArea>
    <c:legend>
      <c:legendPos val="b"/>
      <c:layout>
        <c:manualLayout>
          <c:xMode val="edge"/>
          <c:yMode val="edge"/>
          <c:x val="0"/>
          <c:y val="0.81200927553960789"/>
          <c:w val="1"/>
          <c:h val="0.15590755039115614"/>
        </c:manualLayout>
      </c:layout>
      <c:overlay val="0"/>
      <c:txPr>
        <a:bodyPr/>
        <a:lstStyle/>
        <a:p>
          <a:pPr>
            <a:defRPr sz="920" b="0" i="0" u="none" strike="noStrike" baseline="0">
              <a:solidFill>
                <a:srgbClr val="000000"/>
              </a:solidFill>
              <a:latin typeface="Arial"/>
              <a:ea typeface="Arial"/>
              <a:cs typeface="Arial"/>
            </a:defRPr>
          </a:pPr>
          <a:endParaRPr lang="ru-RU"/>
        </a:p>
      </c:txPr>
    </c:legend>
    <c:plotVisOnly val="1"/>
    <c:dispBlanksAs val="gap"/>
    <c:showDLblsOverMax val="0"/>
  </c:chart>
  <c:spPr>
    <a:ln>
      <a:noFill/>
    </a:ln>
  </c:spPr>
  <c:txPr>
    <a:bodyPr/>
    <a:lstStyle/>
    <a:p>
      <a:pPr>
        <a:defRPr sz="1000" b="0" i="0" u="none" strike="noStrike" baseline="0">
          <a:solidFill>
            <a:srgbClr val="000000"/>
          </a:solidFill>
          <a:latin typeface="Arial"/>
          <a:ea typeface="Arial"/>
          <a:cs typeface="Arial"/>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167326388888888"/>
          <c:y val="8.0844907407407407E-2"/>
          <c:w val="0.62712847222224688"/>
          <c:h val="0.72789025681184905"/>
        </c:manualLayout>
      </c:layout>
      <c:barChart>
        <c:barDir val="col"/>
        <c:grouping val="clustered"/>
        <c:varyColors val="0"/>
        <c:ser>
          <c:idx val="0"/>
          <c:order val="0"/>
          <c:tx>
            <c:strRef>
              <c:f>'Financial overview'!$D$33</c:f>
              <c:strCache>
                <c:ptCount val="1"/>
                <c:pt idx="0">
                  <c:v>GP</c:v>
                </c:pt>
              </c:strCache>
            </c:strRef>
          </c:tx>
          <c:spPr>
            <a:solidFill>
              <a:schemeClr val="bg2"/>
            </a:solidFill>
          </c:spPr>
          <c:invertIfNegative val="0"/>
          <c:dLbls>
            <c:dLbl>
              <c:idx val="0"/>
              <c:layout>
                <c:manualLayout>
                  <c:x val="-2.7136752136752151E-3"/>
                  <c:y val="0.11087301587301578"/>
                </c:manualLayout>
              </c:layout>
              <c:dLblPos val="outEnd"/>
              <c:showLegendKey val="0"/>
              <c:showVal val="1"/>
              <c:showCatName val="0"/>
              <c:showSerName val="0"/>
              <c:showPercent val="0"/>
              <c:showBubbleSize val="0"/>
            </c:dLbl>
            <c:dLbl>
              <c:idx val="1"/>
              <c:layout>
                <c:manualLayout>
                  <c:x val="-8.1410256410256402E-3"/>
                  <c:y val="-3.0238095238095241E-2"/>
                </c:manualLayout>
              </c:layout>
              <c:dLblPos val="outEnd"/>
              <c:showLegendKey val="0"/>
              <c:showVal val="1"/>
              <c:showCatName val="0"/>
              <c:showSerName val="0"/>
              <c:showPercent val="0"/>
              <c:showBubbleSize val="0"/>
            </c:dLbl>
            <c:numFmt formatCode="#,##0" sourceLinked="0"/>
            <c:txPr>
              <a:bodyPr/>
              <a:lstStyle/>
              <a:p>
                <a:pPr>
                  <a:defRPr b="1"/>
                </a:pPr>
                <a:endParaRPr lang="ru-RU"/>
              </a:p>
            </c:txPr>
            <c:showLegendKey val="0"/>
            <c:showVal val="1"/>
            <c:showCatName val="0"/>
            <c:showSerName val="0"/>
            <c:showPercent val="0"/>
            <c:showBubbleSize val="0"/>
            <c:showLeaderLines val="0"/>
          </c:dLbls>
          <c:cat>
            <c:numRef>
              <c:f>'Financial overview'!$E$32:$G$32</c:f>
              <c:numCache>
                <c:formatCode>General</c:formatCode>
                <c:ptCount val="3"/>
                <c:pt idx="0">
                  <c:v>2008</c:v>
                </c:pt>
                <c:pt idx="1">
                  <c:v>2009</c:v>
                </c:pt>
                <c:pt idx="2">
                  <c:v>2010</c:v>
                </c:pt>
              </c:numCache>
            </c:numRef>
          </c:cat>
          <c:val>
            <c:numRef>
              <c:f>'Financial overview'!$E$33:$G$33</c:f>
              <c:numCache>
                <c:formatCode>_(* #,##0.0_);_(* \(#,##0.0\);_(* "-"??_);_(@_)</c:formatCode>
                <c:ptCount val="3"/>
                <c:pt idx="0">
                  <c:v>-0.46500000000000002</c:v>
                </c:pt>
                <c:pt idx="1">
                  <c:v>32.575000000000003</c:v>
                </c:pt>
                <c:pt idx="2">
                  <c:v>109.193</c:v>
                </c:pt>
              </c:numCache>
            </c:numRef>
          </c:val>
        </c:ser>
        <c:dLbls>
          <c:showLegendKey val="0"/>
          <c:showVal val="0"/>
          <c:showCatName val="0"/>
          <c:showSerName val="0"/>
          <c:showPercent val="0"/>
          <c:showBubbleSize val="0"/>
        </c:dLbls>
        <c:gapWidth val="75"/>
        <c:axId val="83610240"/>
        <c:axId val="83616128"/>
      </c:barChart>
      <c:lineChart>
        <c:grouping val="standard"/>
        <c:varyColors val="0"/>
        <c:ser>
          <c:idx val="1"/>
          <c:order val="1"/>
          <c:tx>
            <c:strRef>
              <c:f>'Financial overview'!$D$34</c:f>
              <c:strCache>
                <c:ptCount val="1"/>
                <c:pt idx="0">
                  <c:v>GP margin</c:v>
                </c:pt>
              </c:strCache>
            </c:strRef>
          </c:tx>
          <c:marker>
            <c:symbol val="none"/>
          </c:marker>
          <c:cat>
            <c:numRef>
              <c:f>'Financial overview'!$E$32:$G$32</c:f>
              <c:numCache>
                <c:formatCode>General</c:formatCode>
                <c:ptCount val="3"/>
                <c:pt idx="0">
                  <c:v>2008</c:v>
                </c:pt>
                <c:pt idx="1">
                  <c:v>2009</c:v>
                </c:pt>
                <c:pt idx="2">
                  <c:v>2010</c:v>
                </c:pt>
              </c:numCache>
            </c:numRef>
          </c:cat>
          <c:val>
            <c:numRef>
              <c:f>'Financial overview'!$E$34:$G$34</c:f>
              <c:numCache>
                <c:formatCode>0%</c:formatCode>
                <c:ptCount val="3"/>
                <c:pt idx="0">
                  <c:v>-3.4210293987817692E-3</c:v>
                </c:pt>
                <c:pt idx="1">
                  <c:v>0.19735367353491767</c:v>
                </c:pt>
                <c:pt idx="2">
                  <c:v>0.48670826833073338</c:v>
                </c:pt>
              </c:numCache>
            </c:numRef>
          </c:val>
          <c:smooth val="0"/>
        </c:ser>
        <c:ser>
          <c:idx val="2"/>
          <c:order val="2"/>
          <c:tx>
            <c:strRef>
              <c:f>'Financial overview'!$D$35</c:f>
              <c:strCache>
                <c:ptCount val="1"/>
                <c:pt idx="0">
                  <c:v>Adj. GP margin(1)</c:v>
                </c:pt>
              </c:strCache>
            </c:strRef>
          </c:tx>
          <c:spPr>
            <a:ln>
              <a:solidFill>
                <a:schemeClr val="tx1"/>
              </a:solidFill>
            </a:ln>
          </c:spPr>
          <c:marker>
            <c:symbol val="none"/>
          </c:marker>
          <c:cat>
            <c:numRef>
              <c:f>'Financial overview'!$E$32:$G$32</c:f>
              <c:numCache>
                <c:formatCode>General</c:formatCode>
                <c:ptCount val="3"/>
                <c:pt idx="0">
                  <c:v>2008</c:v>
                </c:pt>
                <c:pt idx="1">
                  <c:v>2009</c:v>
                </c:pt>
                <c:pt idx="2">
                  <c:v>2010</c:v>
                </c:pt>
              </c:numCache>
            </c:numRef>
          </c:cat>
          <c:val>
            <c:numRef>
              <c:f>'Financial overview'!$E$35:$G$35</c:f>
              <c:numCache>
                <c:formatCode>0%</c:formatCode>
                <c:ptCount val="3"/>
                <c:pt idx="0">
                  <c:v>0.15131249816074674</c:v>
                </c:pt>
                <c:pt idx="1">
                  <c:v>0.10126681974324372</c:v>
                </c:pt>
                <c:pt idx="2">
                  <c:v>0.27249832850456884</c:v>
                </c:pt>
              </c:numCache>
            </c:numRef>
          </c:val>
          <c:smooth val="0"/>
        </c:ser>
        <c:dLbls>
          <c:showLegendKey val="0"/>
          <c:showVal val="0"/>
          <c:showCatName val="0"/>
          <c:showSerName val="0"/>
          <c:showPercent val="0"/>
          <c:showBubbleSize val="0"/>
        </c:dLbls>
        <c:marker val="1"/>
        <c:smooth val="0"/>
        <c:axId val="83618048"/>
        <c:axId val="85131264"/>
      </c:lineChart>
      <c:catAx>
        <c:axId val="83610240"/>
        <c:scaling>
          <c:orientation val="minMax"/>
        </c:scaling>
        <c:delete val="0"/>
        <c:axPos val="b"/>
        <c:numFmt formatCode="General" sourceLinked="1"/>
        <c:majorTickMark val="out"/>
        <c:minorTickMark val="none"/>
        <c:tickLblPos val="nextTo"/>
        <c:crossAx val="83616128"/>
        <c:crosses val="autoZero"/>
        <c:auto val="1"/>
        <c:lblAlgn val="ctr"/>
        <c:lblOffset val="100"/>
        <c:noMultiLvlLbl val="0"/>
      </c:catAx>
      <c:valAx>
        <c:axId val="83616128"/>
        <c:scaling>
          <c:orientation val="minMax"/>
        </c:scaling>
        <c:delete val="0"/>
        <c:axPos val="l"/>
        <c:title>
          <c:tx>
            <c:rich>
              <a:bodyPr/>
              <a:lstStyle/>
              <a:p>
                <a:pPr>
                  <a:defRPr/>
                </a:pPr>
                <a:r>
                  <a:rPr lang="en-US" b="0" i="1"/>
                  <a:t>(US$mn)</a:t>
                </a:r>
              </a:p>
            </c:rich>
          </c:tx>
          <c:layout/>
          <c:overlay val="0"/>
        </c:title>
        <c:numFmt formatCode="#,##0" sourceLinked="0"/>
        <c:majorTickMark val="out"/>
        <c:minorTickMark val="none"/>
        <c:tickLblPos val="nextTo"/>
        <c:crossAx val="83610240"/>
        <c:crossesAt val="1"/>
        <c:crossBetween val="between"/>
      </c:valAx>
      <c:catAx>
        <c:axId val="83618048"/>
        <c:scaling>
          <c:orientation val="minMax"/>
        </c:scaling>
        <c:delete val="1"/>
        <c:axPos val="b"/>
        <c:numFmt formatCode="General" sourceLinked="1"/>
        <c:majorTickMark val="out"/>
        <c:minorTickMark val="none"/>
        <c:tickLblPos val="none"/>
        <c:crossAx val="85131264"/>
        <c:crosses val="autoZero"/>
        <c:auto val="1"/>
        <c:lblAlgn val="ctr"/>
        <c:lblOffset val="100"/>
        <c:noMultiLvlLbl val="0"/>
      </c:catAx>
      <c:valAx>
        <c:axId val="85131264"/>
        <c:scaling>
          <c:orientation val="minMax"/>
          <c:min val="-0.1"/>
        </c:scaling>
        <c:delete val="0"/>
        <c:axPos val="r"/>
        <c:numFmt formatCode="0%" sourceLinked="1"/>
        <c:majorTickMark val="out"/>
        <c:minorTickMark val="none"/>
        <c:tickLblPos val="nextTo"/>
        <c:crossAx val="83618048"/>
        <c:crosses val="max"/>
        <c:crossBetween val="between"/>
      </c:valAx>
    </c:plotArea>
    <c:legend>
      <c:legendPos val="b"/>
      <c:layout>
        <c:manualLayout>
          <c:xMode val="edge"/>
          <c:yMode val="edge"/>
          <c:x val="1.6850741339451785E-2"/>
          <c:y val="0.83925175098968985"/>
          <c:w val="0.95224418139785449"/>
          <c:h val="0.15933585649860071"/>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167326388888888"/>
          <c:y val="8.0844907407407407E-2"/>
          <c:w val="0.6271284722222471"/>
          <c:h val="0.565742956163651"/>
        </c:manualLayout>
      </c:layout>
      <c:barChart>
        <c:barDir val="col"/>
        <c:grouping val="clustered"/>
        <c:varyColors val="0"/>
        <c:ser>
          <c:idx val="0"/>
          <c:order val="0"/>
          <c:tx>
            <c:strRef>
              <c:f>'GP Russia'!$D$33</c:f>
              <c:strCache>
                <c:ptCount val="1"/>
                <c:pt idx="0">
                  <c:v>GP</c:v>
                </c:pt>
              </c:strCache>
            </c:strRef>
          </c:tx>
          <c:invertIfNegative val="0"/>
          <c:dLbls>
            <c:dLbl>
              <c:idx val="0"/>
              <c:layout>
                <c:manualLayout>
                  <c:x val="-2.7136752136752151E-3"/>
                  <c:y val="0.11087301587301578"/>
                </c:manualLayout>
              </c:layout>
              <c:dLblPos val="outEnd"/>
              <c:showLegendKey val="0"/>
              <c:showVal val="1"/>
              <c:showCatName val="0"/>
              <c:showSerName val="0"/>
              <c:showPercent val="0"/>
              <c:showBubbleSize val="0"/>
            </c:dLbl>
            <c:dLbl>
              <c:idx val="1"/>
              <c:layout>
                <c:manualLayout>
                  <c:x val="-8.1410256410256402E-3"/>
                  <c:y val="-3.0238095238095241E-2"/>
                </c:manualLayout>
              </c:layout>
              <c:dLblPos val="outEnd"/>
              <c:showLegendKey val="0"/>
              <c:showVal val="1"/>
              <c:showCatName val="0"/>
              <c:showSerName val="0"/>
              <c:showPercent val="0"/>
              <c:showBubbleSize val="0"/>
            </c:dLbl>
            <c:numFmt formatCode="#,##0" sourceLinked="0"/>
            <c:txPr>
              <a:bodyPr/>
              <a:lstStyle/>
              <a:p>
                <a:pPr>
                  <a:defRPr b="1"/>
                </a:pPr>
                <a:endParaRPr lang="ru-RU"/>
              </a:p>
            </c:txPr>
            <c:showLegendKey val="0"/>
            <c:showVal val="1"/>
            <c:showCatName val="0"/>
            <c:showSerName val="0"/>
            <c:showPercent val="0"/>
            <c:showBubbleSize val="0"/>
            <c:showLeaderLines val="0"/>
          </c:dLbls>
          <c:cat>
            <c:numRef>
              <c:f>'GP Russia'!$E$32:$G$32</c:f>
              <c:numCache>
                <c:formatCode>General</c:formatCode>
                <c:ptCount val="3"/>
                <c:pt idx="0">
                  <c:v>2008</c:v>
                </c:pt>
                <c:pt idx="1">
                  <c:v>2009</c:v>
                </c:pt>
                <c:pt idx="2">
                  <c:v>2010</c:v>
                </c:pt>
              </c:numCache>
            </c:numRef>
          </c:cat>
          <c:val>
            <c:numRef>
              <c:f>'GP Russia'!$E$33:$G$33</c:f>
              <c:numCache>
                <c:formatCode>_(* #,##0.0_);_(* \(#,##0.0\);_(* "-"??_);_(@_)</c:formatCode>
                <c:ptCount val="3"/>
                <c:pt idx="0">
                  <c:v>9.8190000000000008</c:v>
                </c:pt>
                <c:pt idx="1">
                  <c:v>32.446000000000005</c:v>
                </c:pt>
                <c:pt idx="2">
                  <c:v>88.910000000000025</c:v>
                </c:pt>
              </c:numCache>
            </c:numRef>
          </c:val>
        </c:ser>
        <c:dLbls>
          <c:showLegendKey val="0"/>
          <c:showVal val="0"/>
          <c:showCatName val="0"/>
          <c:showSerName val="0"/>
          <c:showPercent val="0"/>
          <c:showBubbleSize val="0"/>
        </c:dLbls>
        <c:gapWidth val="75"/>
        <c:axId val="85183104"/>
        <c:axId val="85197184"/>
      </c:barChart>
      <c:lineChart>
        <c:grouping val="standard"/>
        <c:varyColors val="0"/>
        <c:ser>
          <c:idx val="1"/>
          <c:order val="1"/>
          <c:tx>
            <c:strRef>
              <c:f>'GP Russia'!$D$34</c:f>
              <c:strCache>
                <c:ptCount val="1"/>
                <c:pt idx="0">
                  <c:v>GP margin</c:v>
                </c:pt>
              </c:strCache>
            </c:strRef>
          </c:tx>
          <c:marker>
            <c:symbol val="none"/>
          </c:marker>
          <c:cat>
            <c:numRef>
              <c:f>'GP Russia'!$E$32:$G$32</c:f>
              <c:numCache>
                <c:formatCode>General</c:formatCode>
                <c:ptCount val="3"/>
                <c:pt idx="0">
                  <c:v>2008</c:v>
                </c:pt>
                <c:pt idx="1">
                  <c:v>2009</c:v>
                </c:pt>
                <c:pt idx="2">
                  <c:v>2010</c:v>
                </c:pt>
              </c:numCache>
            </c:numRef>
          </c:cat>
          <c:val>
            <c:numRef>
              <c:f>'GP Russia'!$E$34:$G$34</c:f>
              <c:numCache>
                <c:formatCode>0%</c:formatCode>
                <c:ptCount val="3"/>
                <c:pt idx="0">
                  <c:v>9.8533883252551524E-2</c:v>
                </c:pt>
                <c:pt idx="1">
                  <c:v>0.27007949390270924</c:v>
                </c:pt>
                <c:pt idx="2">
                  <c:v>0.5647266560382399</c:v>
                </c:pt>
              </c:numCache>
            </c:numRef>
          </c:val>
          <c:smooth val="0"/>
        </c:ser>
        <c:ser>
          <c:idx val="2"/>
          <c:order val="2"/>
          <c:tx>
            <c:strRef>
              <c:f>'GP Russia'!$D$35</c:f>
              <c:strCache>
                <c:ptCount val="1"/>
                <c:pt idx="0">
                  <c:v>Adj. GP margin(1)</c:v>
                </c:pt>
              </c:strCache>
            </c:strRef>
          </c:tx>
          <c:spPr>
            <a:ln>
              <a:solidFill>
                <a:schemeClr val="tx1"/>
              </a:solidFill>
            </a:ln>
          </c:spPr>
          <c:marker>
            <c:symbol val="none"/>
          </c:marker>
          <c:cat>
            <c:numRef>
              <c:f>'GP Russia'!$E$32:$G$32</c:f>
              <c:numCache>
                <c:formatCode>General</c:formatCode>
                <c:ptCount val="3"/>
                <c:pt idx="0">
                  <c:v>2008</c:v>
                </c:pt>
                <c:pt idx="1">
                  <c:v>2009</c:v>
                </c:pt>
                <c:pt idx="2">
                  <c:v>2010</c:v>
                </c:pt>
              </c:numCache>
            </c:numRef>
          </c:cat>
          <c:val>
            <c:numRef>
              <c:f>'GP Russia'!$E$35:$G$35</c:f>
              <c:numCache>
                <c:formatCode>0%</c:formatCode>
                <c:ptCount val="3"/>
                <c:pt idx="0">
                  <c:v>0.25221021364562318</c:v>
                </c:pt>
                <c:pt idx="1">
                  <c:v>0.20141507470762893</c:v>
                </c:pt>
                <c:pt idx="2">
                  <c:v>0.36701833726079697</c:v>
                </c:pt>
              </c:numCache>
            </c:numRef>
          </c:val>
          <c:smooth val="0"/>
        </c:ser>
        <c:dLbls>
          <c:showLegendKey val="0"/>
          <c:showVal val="0"/>
          <c:showCatName val="0"/>
          <c:showSerName val="0"/>
          <c:showPercent val="0"/>
          <c:showBubbleSize val="0"/>
        </c:dLbls>
        <c:marker val="1"/>
        <c:smooth val="0"/>
        <c:axId val="85199104"/>
        <c:axId val="85200896"/>
      </c:lineChart>
      <c:catAx>
        <c:axId val="85183104"/>
        <c:scaling>
          <c:orientation val="minMax"/>
        </c:scaling>
        <c:delete val="0"/>
        <c:axPos val="b"/>
        <c:numFmt formatCode="General" sourceLinked="1"/>
        <c:majorTickMark val="out"/>
        <c:minorTickMark val="none"/>
        <c:tickLblPos val="nextTo"/>
        <c:crossAx val="85197184"/>
        <c:crosses val="autoZero"/>
        <c:auto val="1"/>
        <c:lblAlgn val="ctr"/>
        <c:lblOffset val="100"/>
        <c:noMultiLvlLbl val="0"/>
      </c:catAx>
      <c:valAx>
        <c:axId val="85197184"/>
        <c:scaling>
          <c:orientation val="minMax"/>
        </c:scaling>
        <c:delete val="0"/>
        <c:axPos val="l"/>
        <c:title>
          <c:tx>
            <c:rich>
              <a:bodyPr/>
              <a:lstStyle/>
              <a:p>
                <a:pPr>
                  <a:defRPr/>
                </a:pPr>
                <a:r>
                  <a:rPr lang="en-US" b="0" i="1"/>
                  <a:t>(US$mn)</a:t>
                </a:r>
              </a:p>
            </c:rich>
          </c:tx>
          <c:layout/>
          <c:overlay val="0"/>
        </c:title>
        <c:numFmt formatCode="#,##0" sourceLinked="0"/>
        <c:majorTickMark val="out"/>
        <c:minorTickMark val="none"/>
        <c:tickLblPos val="nextTo"/>
        <c:crossAx val="85183104"/>
        <c:crossesAt val="1"/>
        <c:crossBetween val="between"/>
      </c:valAx>
      <c:catAx>
        <c:axId val="85199104"/>
        <c:scaling>
          <c:orientation val="minMax"/>
        </c:scaling>
        <c:delete val="1"/>
        <c:axPos val="b"/>
        <c:numFmt formatCode="General" sourceLinked="1"/>
        <c:majorTickMark val="out"/>
        <c:minorTickMark val="none"/>
        <c:tickLblPos val="none"/>
        <c:crossAx val="85200896"/>
        <c:crosses val="autoZero"/>
        <c:auto val="1"/>
        <c:lblAlgn val="ctr"/>
        <c:lblOffset val="100"/>
        <c:noMultiLvlLbl val="0"/>
      </c:catAx>
      <c:valAx>
        <c:axId val="85200896"/>
        <c:scaling>
          <c:orientation val="minMax"/>
          <c:max val="0.8"/>
          <c:min val="0"/>
        </c:scaling>
        <c:delete val="0"/>
        <c:axPos val="r"/>
        <c:numFmt formatCode="0%" sourceLinked="1"/>
        <c:majorTickMark val="out"/>
        <c:minorTickMark val="none"/>
        <c:tickLblPos val="nextTo"/>
        <c:crossAx val="85199104"/>
        <c:crosses val="max"/>
        <c:crossBetween val="between"/>
        <c:majorUnit val="0.2"/>
      </c:valAx>
    </c:plotArea>
    <c:legend>
      <c:legendPos val="b"/>
      <c:layout>
        <c:manualLayout>
          <c:xMode val="edge"/>
          <c:yMode val="edge"/>
          <c:x val="0"/>
          <c:y val="0.8389298299038872"/>
          <c:w val="0.95864455684761263"/>
          <c:h val="0.15965835762243369"/>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167326388888888"/>
          <c:y val="8.0844907407407407E-2"/>
          <c:w val="0.62712847222224732"/>
          <c:h val="0.73517205376952965"/>
        </c:manualLayout>
      </c:layout>
      <c:barChart>
        <c:barDir val="col"/>
        <c:grouping val="clustered"/>
        <c:varyColors val="0"/>
        <c:ser>
          <c:idx val="0"/>
          <c:order val="0"/>
          <c:tx>
            <c:strRef>
              <c:f>'GP Ukraine'!$D$33</c:f>
              <c:strCache>
                <c:ptCount val="1"/>
                <c:pt idx="0">
                  <c:v>GP</c:v>
                </c:pt>
              </c:strCache>
            </c:strRef>
          </c:tx>
          <c:spPr>
            <a:solidFill>
              <a:schemeClr val="accent2"/>
            </a:solidFill>
          </c:spPr>
          <c:invertIfNegative val="0"/>
          <c:dLbls>
            <c:dLbl>
              <c:idx val="0"/>
              <c:layout>
                <c:manualLayout>
                  <c:x val="-2.7136674140897949E-3"/>
                  <c:y val="3.76444657125065E-4"/>
                </c:manualLayout>
              </c:layout>
              <c:dLblPos val="outEnd"/>
              <c:showLegendKey val="0"/>
              <c:showVal val="1"/>
              <c:showCatName val="0"/>
              <c:showSerName val="0"/>
              <c:showPercent val="0"/>
              <c:showBubbleSize val="0"/>
            </c:dLbl>
            <c:dLbl>
              <c:idx val="1"/>
              <c:delete val="1"/>
            </c:dLbl>
            <c:numFmt formatCode="#,##0" sourceLinked="0"/>
            <c:txPr>
              <a:bodyPr/>
              <a:lstStyle/>
              <a:p>
                <a:pPr>
                  <a:defRPr b="1"/>
                </a:pPr>
                <a:endParaRPr lang="ru-RU"/>
              </a:p>
            </c:txPr>
            <c:showLegendKey val="0"/>
            <c:showVal val="1"/>
            <c:showCatName val="0"/>
            <c:showSerName val="0"/>
            <c:showPercent val="0"/>
            <c:showBubbleSize val="0"/>
            <c:showLeaderLines val="0"/>
          </c:dLbls>
          <c:cat>
            <c:numRef>
              <c:f>'GP Ukraine'!$E$32:$G$32</c:f>
              <c:numCache>
                <c:formatCode>General</c:formatCode>
                <c:ptCount val="3"/>
                <c:pt idx="0">
                  <c:v>2008</c:v>
                </c:pt>
                <c:pt idx="1">
                  <c:v>2009</c:v>
                </c:pt>
                <c:pt idx="2">
                  <c:v>2010</c:v>
                </c:pt>
              </c:numCache>
            </c:numRef>
          </c:cat>
          <c:val>
            <c:numRef>
              <c:f>'GP Ukraine'!$E$33:$G$33</c:f>
              <c:numCache>
                <c:formatCode>_(* #,##0.0_);_(* \(#,##0.0\);_(* "-"??_);_(@_)</c:formatCode>
                <c:ptCount val="3"/>
                <c:pt idx="0">
                  <c:v>-10.284000000000001</c:v>
                </c:pt>
                <c:pt idx="1">
                  <c:v>0.129</c:v>
                </c:pt>
                <c:pt idx="2">
                  <c:v>20.282999999999689</c:v>
                </c:pt>
              </c:numCache>
            </c:numRef>
          </c:val>
        </c:ser>
        <c:dLbls>
          <c:showLegendKey val="0"/>
          <c:showVal val="0"/>
          <c:showCatName val="0"/>
          <c:showSerName val="0"/>
          <c:showPercent val="0"/>
          <c:showBubbleSize val="0"/>
        </c:dLbls>
        <c:gapWidth val="75"/>
        <c:axId val="85232256"/>
        <c:axId val="85254528"/>
      </c:barChart>
      <c:lineChart>
        <c:grouping val="standard"/>
        <c:varyColors val="0"/>
        <c:ser>
          <c:idx val="1"/>
          <c:order val="1"/>
          <c:tx>
            <c:strRef>
              <c:f>'GP Ukraine'!$D$34</c:f>
              <c:strCache>
                <c:ptCount val="1"/>
                <c:pt idx="0">
                  <c:v>GP margin</c:v>
                </c:pt>
              </c:strCache>
            </c:strRef>
          </c:tx>
          <c:marker>
            <c:symbol val="none"/>
          </c:marker>
          <c:cat>
            <c:numRef>
              <c:f>'GP Ukraine'!$E$32:$G$32</c:f>
              <c:numCache>
                <c:formatCode>General</c:formatCode>
                <c:ptCount val="3"/>
                <c:pt idx="0">
                  <c:v>2008</c:v>
                </c:pt>
                <c:pt idx="1">
                  <c:v>2009</c:v>
                </c:pt>
                <c:pt idx="2">
                  <c:v>2010</c:v>
                </c:pt>
              </c:numCache>
            </c:numRef>
          </c:cat>
          <c:val>
            <c:numRef>
              <c:f>'GP Ukraine'!$E$34:$G$34</c:f>
              <c:numCache>
                <c:formatCode>0%</c:formatCode>
                <c:ptCount val="3"/>
                <c:pt idx="0">
                  <c:v>-0.28351666528825747</c:v>
                </c:pt>
                <c:pt idx="1">
                  <c:v>2.8715163387053812E-3</c:v>
                </c:pt>
                <c:pt idx="2">
                  <c:v>0.30313401383929206</c:v>
                </c:pt>
              </c:numCache>
            </c:numRef>
          </c:val>
          <c:smooth val="0"/>
        </c:ser>
        <c:ser>
          <c:idx val="2"/>
          <c:order val="2"/>
          <c:tx>
            <c:strRef>
              <c:f>'GP Ukraine'!$D$35</c:f>
              <c:strCache>
                <c:ptCount val="1"/>
                <c:pt idx="0">
                  <c:v>Adj. GP margin(1)</c:v>
                </c:pt>
              </c:strCache>
            </c:strRef>
          </c:tx>
          <c:spPr>
            <a:ln>
              <a:solidFill>
                <a:schemeClr val="tx1"/>
              </a:solidFill>
            </a:ln>
          </c:spPr>
          <c:marker>
            <c:symbol val="none"/>
          </c:marker>
          <c:cat>
            <c:numRef>
              <c:f>'GP Ukraine'!$E$32:$G$32</c:f>
              <c:numCache>
                <c:formatCode>General</c:formatCode>
                <c:ptCount val="3"/>
                <c:pt idx="0">
                  <c:v>2008</c:v>
                </c:pt>
                <c:pt idx="1">
                  <c:v>2009</c:v>
                </c:pt>
                <c:pt idx="2">
                  <c:v>2010</c:v>
                </c:pt>
              </c:numCache>
            </c:numRef>
          </c:cat>
          <c:val>
            <c:numRef>
              <c:f>'GP Ukraine'!$E$35:$G$35</c:f>
              <c:numCache>
                <c:formatCode>0%</c:formatCode>
                <c:ptCount val="3"/>
                <c:pt idx="0">
                  <c:v>-0.12587875279133226</c:v>
                </c:pt>
                <c:pt idx="1">
                  <c:v>-0.1665479476449114</c:v>
                </c:pt>
                <c:pt idx="2">
                  <c:v>5.0096396706072313E-2</c:v>
                </c:pt>
              </c:numCache>
            </c:numRef>
          </c:val>
          <c:smooth val="0"/>
        </c:ser>
        <c:dLbls>
          <c:showLegendKey val="0"/>
          <c:showVal val="0"/>
          <c:showCatName val="0"/>
          <c:showSerName val="0"/>
          <c:showPercent val="0"/>
          <c:showBubbleSize val="0"/>
        </c:dLbls>
        <c:marker val="1"/>
        <c:smooth val="0"/>
        <c:axId val="85256448"/>
        <c:axId val="85262336"/>
      </c:lineChart>
      <c:catAx>
        <c:axId val="85232256"/>
        <c:scaling>
          <c:orientation val="minMax"/>
        </c:scaling>
        <c:delete val="0"/>
        <c:axPos val="b"/>
        <c:numFmt formatCode="General" sourceLinked="1"/>
        <c:majorTickMark val="out"/>
        <c:minorTickMark val="none"/>
        <c:tickLblPos val="nextTo"/>
        <c:crossAx val="85254528"/>
        <c:crosses val="autoZero"/>
        <c:auto val="1"/>
        <c:lblAlgn val="ctr"/>
        <c:lblOffset val="100"/>
        <c:noMultiLvlLbl val="0"/>
      </c:catAx>
      <c:valAx>
        <c:axId val="85254528"/>
        <c:scaling>
          <c:orientation val="minMax"/>
        </c:scaling>
        <c:delete val="0"/>
        <c:axPos val="l"/>
        <c:title>
          <c:tx>
            <c:rich>
              <a:bodyPr/>
              <a:lstStyle/>
              <a:p>
                <a:pPr>
                  <a:defRPr/>
                </a:pPr>
                <a:r>
                  <a:rPr lang="en-US" b="0" i="1"/>
                  <a:t>(US$mn)</a:t>
                </a:r>
              </a:p>
            </c:rich>
          </c:tx>
          <c:layout/>
          <c:overlay val="0"/>
        </c:title>
        <c:numFmt formatCode="#,##0" sourceLinked="0"/>
        <c:majorTickMark val="out"/>
        <c:minorTickMark val="none"/>
        <c:tickLblPos val="nextTo"/>
        <c:crossAx val="85232256"/>
        <c:crossesAt val="1"/>
        <c:crossBetween val="between"/>
      </c:valAx>
      <c:catAx>
        <c:axId val="85256448"/>
        <c:scaling>
          <c:orientation val="minMax"/>
        </c:scaling>
        <c:delete val="1"/>
        <c:axPos val="b"/>
        <c:numFmt formatCode="General" sourceLinked="1"/>
        <c:majorTickMark val="out"/>
        <c:minorTickMark val="none"/>
        <c:tickLblPos val="none"/>
        <c:crossAx val="85262336"/>
        <c:crosses val="autoZero"/>
        <c:auto val="1"/>
        <c:lblAlgn val="ctr"/>
        <c:lblOffset val="100"/>
        <c:noMultiLvlLbl val="0"/>
      </c:catAx>
      <c:valAx>
        <c:axId val="85262336"/>
        <c:scaling>
          <c:orientation val="minMax"/>
          <c:max val="0.60000000000000064"/>
          <c:min val="-0.4"/>
        </c:scaling>
        <c:delete val="0"/>
        <c:axPos val="r"/>
        <c:numFmt formatCode="0%" sourceLinked="1"/>
        <c:majorTickMark val="out"/>
        <c:minorTickMark val="none"/>
        <c:tickLblPos val="nextTo"/>
        <c:crossAx val="85256448"/>
        <c:crosses val="max"/>
        <c:crossBetween val="between"/>
        <c:majorUnit val="0.2"/>
      </c:valAx>
    </c:plotArea>
    <c:legend>
      <c:legendPos val="b"/>
      <c:layout>
        <c:manualLayout>
          <c:xMode val="edge"/>
          <c:yMode val="edge"/>
          <c:x val="0"/>
          <c:y val="0.86102927741771074"/>
          <c:w val="0.9718895899601957"/>
          <c:h val="8.5993532576383758E-2"/>
        </c:manualLayou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'analytics for IM_EBITDA&amp;GM'!$BR$138</c:f>
              <c:strCache>
                <c:ptCount val="1"/>
                <c:pt idx="0">
                  <c:v>Adj.EBITDA per ha harvested, USD/ha</c:v>
                </c:pt>
              </c:strCache>
            </c:strRef>
          </c:tx>
          <c:spPr>
            <a:solidFill>
              <a:srgbClr val="FFBE00"/>
            </a:solidFill>
          </c:spPr>
          <c:invertIfNegative val="0"/>
          <c:dLbls>
            <c:dLbl>
              <c:idx val="0"/>
              <c:layout>
                <c:manualLayout>
                  <c:x val="0"/>
                  <c:y val="-2.3148148148148147E-2"/>
                </c:manualLayout>
              </c:layout>
              <c:showLegendKey val="0"/>
              <c:showVal val="1"/>
              <c:showCatName val="0"/>
              <c:showSerName val="0"/>
              <c:showPercent val="0"/>
              <c:showBubbleSize val="0"/>
            </c:dLbl>
            <c:dLbl>
              <c:idx val="4"/>
              <c:layout>
                <c:manualLayout>
                  <c:x val="1.8910952494049381E-3"/>
                  <c:y val="-2.7777777777777936E-2"/>
                </c:manualLayout>
              </c:layout>
              <c:showLegendKey val="0"/>
              <c:showVal val="1"/>
              <c:showCatName val="0"/>
              <c:showSerName val="0"/>
              <c:showPercent val="0"/>
              <c:showBubbleSize val="0"/>
            </c:dLbl>
            <c:dLbl>
              <c:idx val="8"/>
              <c:layout>
                <c:manualLayout>
                  <c:x val="-3.7821904988098896E-3"/>
                  <c:y val="-3.2407407407407607E-2"/>
                </c:manualLayout>
              </c:layout>
              <c:showLegendKey val="0"/>
              <c:showVal val="1"/>
              <c:showCatName val="0"/>
              <c:showSerName val="0"/>
              <c:showPercent val="0"/>
              <c:showBubbleSize val="0"/>
            </c:dLbl>
            <c:dLbl>
              <c:idx val="9"/>
              <c:layout>
                <c:manualLayout>
                  <c:x val="0"/>
                  <c:y val="-3.2407407407407607E-2"/>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multiLvlStrRef>
              <c:f>'analytics for IM_EBITDA&amp;GM'!$BS$135:$CD$136</c:f>
              <c:multiLvlStrCache>
                <c:ptCount val="11"/>
                <c:lvl>
                  <c:pt idx="0">
                    <c:v>2008</c:v>
                  </c:pt>
                  <c:pt idx="1">
                    <c:v>2009</c:v>
                  </c:pt>
                  <c:pt idx="2">
                    <c:v>2010</c:v>
                  </c:pt>
                  <c:pt idx="4">
                    <c:v>2008</c:v>
                  </c:pt>
                  <c:pt idx="5">
                    <c:v>2009</c:v>
                  </c:pt>
                  <c:pt idx="6">
                    <c:v>2010</c:v>
                  </c:pt>
                  <c:pt idx="8">
                    <c:v>2008</c:v>
                  </c:pt>
                  <c:pt idx="9">
                    <c:v>2009</c:v>
                  </c:pt>
                  <c:pt idx="10">
                    <c:v>2010</c:v>
                  </c:pt>
                </c:lvl>
                <c:lvl>
                  <c:pt idx="0">
                    <c:v>Ukraine</c:v>
                  </c:pt>
                  <c:pt idx="4">
                    <c:v>Russia, controlled &lt;5Y</c:v>
                  </c:pt>
                  <c:pt idx="8">
                    <c:v>Russia, controlled &gt;5Y</c:v>
                  </c:pt>
                </c:lvl>
              </c:multiLvlStrCache>
            </c:multiLvlStrRef>
          </c:cat>
          <c:val>
            <c:numRef>
              <c:f>'analytics for IM_EBITDA&amp;GM'!$BS$138:$CD$138</c:f>
              <c:numCache>
                <c:formatCode>0.00</c:formatCode>
                <c:ptCount val="12"/>
                <c:pt idx="0">
                  <c:v>-30.082311733379505</c:v>
                </c:pt>
                <c:pt idx="1">
                  <c:v>2.0823236122480284</c:v>
                </c:pt>
                <c:pt idx="2">
                  <c:v>222.62896048854245</c:v>
                </c:pt>
                <c:pt idx="4">
                  <c:v>-55.325285715839883</c:v>
                </c:pt>
                <c:pt idx="5">
                  <c:v>-0.8276163568621786</c:v>
                </c:pt>
                <c:pt idx="6">
                  <c:v>318.55360833439738</c:v>
                </c:pt>
                <c:pt idx="8">
                  <c:v>168.06308261591872</c:v>
                </c:pt>
                <c:pt idx="9">
                  <c:v>408.31463950194217</c:v>
                </c:pt>
                <c:pt idx="10">
                  <c:v>603.74804383421633</c:v>
                </c:pt>
              </c:numCache>
            </c:numRef>
          </c:val>
        </c:ser>
        <c:dLbls>
          <c:showLegendKey val="0"/>
          <c:showVal val="0"/>
          <c:showCatName val="0"/>
          <c:showSerName val="0"/>
          <c:showPercent val="0"/>
          <c:showBubbleSize val="0"/>
        </c:dLbls>
        <c:gapWidth val="43"/>
        <c:axId val="85311488"/>
        <c:axId val="85313024"/>
      </c:barChart>
      <c:lineChart>
        <c:grouping val="standard"/>
        <c:varyColors val="0"/>
        <c:ser>
          <c:idx val="0"/>
          <c:order val="0"/>
          <c:tx>
            <c:strRef>
              <c:f>'analytics for IM_EBITDA&amp;GM'!$BR$137</c:f>
              <c:strCache>
                <c:ptCount val="1"/>
                <c:pt idx="0">
                  <c:v>Adj. EBITDA margin, %</c:v>
                </c:pt>
              </c:strCache>
            </c:strRef>
          </c:tx>
          <c:spPr>
            <a:ln>
              <a:solidFill>
                <a:srgbClr val="B01136"/>
              </a:solidFill>
            </a:ln>
          </c:spPr>
          <c:marker>
            <c:symbol val="none"/>
          </c:marker>
          <c:cat>
            <c:multiLvlStrRef>
              <c:f>'analytics for IM_EBITDA&amp;GM'!$BS$135:$CD$136</c:f>
              <c:multiLvlStrCache>
                <c:ptCount val="11"/>
                <c:lvl>
                  <c:pt idx="0">
                    <c:v>2008</c:v>
                  </c:pt>
                  <c:pt idx="1">
                    <c:v>2009</c:v>
                  </c:pt>
                  <c:pt idx="2">
                    <c:v>2010</c:v>
                  </c:pt>
                  <c:pt idx="4">
                    <c:v>2008</c:v>
                  </c:pt>
                  <c:pt idx="5">
                    <c:v>2009</c:v>
                  </c:pt>
                  <c:pt idx="6">
                    <c:v>2010</c:v>
                  </c:pt>
                  <c:pt idx="8">
                    <c:v>2008</c:v>
                  </c:pt>
                  <c:pt idx="9">
                    <c:v>2009</c:v>
                  </c:pt>
                  <c:pt idx="10">
                    <c:v>2010</c:v>
                  </c:pt>
                </c:lvl>
                <c:lvl>
                  <c:pt idx="0">
                    <c:v>Ukraine</c:v>
                  </c:pt>
                  <c:pt idx="4">
                    <c:v>Russia, controlled &lt;5Y</c:v>
                  </c:pt>
                  <c:pt idx="8">
                    <c:v>Russia, controlled &gt;5Y</c:v>
                  </c:pt>
                </c:lvl>
              </c:multiLvlStrCache>
            </c:multiLvlStrRef>
          </c:cat>
          <c:val>
            <c:numRef>
              <c:f>'analytics for IM_EBITDA&amp;GM'!$BS$137:$CD$137</c:f>
              <c:numCache>
                <c:formatCode>0.0%</c:formatCode>
                <c:ptCount val="12"/>
                <c:pt idx="0">
                  <c:v>-7.6228680474822841E-2</c:v>
                </c:pt>
                <c:pt idx="1">
                  <c:v>6.630241824452791E-3</c:v>
                </c:pt>
                <c:pt idx="2">
                  <c:v>0.46611446696220343</c:v>
                </c:pt>
                <c:pt idx="4">
                  <c:v>-0.14586529187273592</c:v>
                </c:pt>
                <c:pt idx="5">
                  <c:v>-1.9229843624608543E-3</c:v>
                </c:pt>
                <c:pt idx="6">
                  <c:v>0.58953137496262209</c:v>
                </c:pt>
                <c:pt idx="8">
                  <c:v>0.23991280664033787</c:v>
                </c:pt>
                <c:pt idx="9">
                  <c:v>0.49229933015824895</c:v>
                </c:pt>
                <c:pt idx="10">
                  <c:v>0.55272109137604164</c:v>
                </c:pt>
              </c:numCache>
            </c:numRef>
          </c:val>
          <c:smooth val="0"/>
        </c:ser>
        <c:dLbls>
          <c:showLegendKey val="0"/>
          <c:showVal val="0"/>
          <c:showCatName val="0"/>
          <c:showSerName val="0"/>
          <c:showPercent val="0"/>
          <c:showBubbleSize val="0"/>
        </c:dLbls>
        <c:marker val="1"/>
        <c:smooth val="0"/>
        <c:axId val="85328640"/>
        <c:axId val="85314560"/>
      </c:lineChart>
      <c:catAx>
        <c:axId val="85311488"/>
        <c:scaling>
          <c:orientation val="minMax"/>
        </c:scaling>
        <c:delete val="0"/>
        <c:axPos val="b"/>
        <c:majorTickMark val="out"/>
        <c:minorTickMark val="none"/>
        <c:tickLblPos val="low"/>
        <c:crossAx val="85313024"/>
        <c:crosses val="autoZero"/>
        <c:auto val="1"/>
        <c:lblAlgn val="ctr"/>
        <c:lblOffset val="100"/>
        <c:noMultiLvlLbl val="0"/>
      </c:catAx>
      <c:valAx>
        <c:axId val="85313024"/>
        <c:scaling>
          <c:orientation val="minMax"/>
          <c:max val="800"/>
          <c:min val="-200"/>
        </c:scaling>
        <c:delete val="0"/>
        <c:axPos val="l"/>
        <c:numFmt formatCode="#,##0" sourceLinked="0"/>
        <c:majorTickMark val="out"/>
        <c:minorTickMark val="none"/>
        <c:tickLblPos val="nextTo"/>
        <c:crossAx val="85311488"/>
        <c:crosses val="autoZero"/>
        <c:crossBetween val="between"/>
        <c:majorUnit val="200"/>
      </c:valAx>
      <c:valAx>
        <c:axId val="85314560"/>
        <c:scaling>
          <c:orientation val="minMax"/>
          <c:max val="0.8"/>
        </c:scaling>
        <c:delete val="0"/>
        <c:axPos val="r"/>
        <c:numFmt formatCode="0%" sourceLinked="0"/>
        <c:majorTickMark val="out"/>
        <c:minorTickMark val="none"/>
        <c:tickLblPos val="nextTo"/>
        <c:crossAx val="85328640"/>
        <c:crosses val="max"/>
        <c:crossBetween val="between"/>
        <c:majorUnit val="0.2"/>
      </c:valAx>
      <c:catAx>
        <c:axId val="85328640"/>
        <c:scaling>
          <c:orientation val="minMax"/>
        </c:scaling>
        <c:delete val="1"/>
        <c:axPos val="b"/>
        <c:majorTickMark val="out"/>
        <c:minorTickMark val="none"/>
        <c:tickLblPos val="none"/>
        <c:crossAx val="85314560"/>
        <c:crosses val="autoZero"/>
        <c:auto val="1"/>
        <c:lblAlgn val="ctr"/>
        <c:lblOffset val="100"/>
        <c:noMultiLvlLbl val="0"/>
      </c:catAx>
      <c:spPr>
        <a:noFill/>
      </c:spPr>
    </c:plotArea>
    <c:legend>
      <c:legendPos val="b"/>
      <c:layout/>
      <c:overlay val="0"/>
    </c:legend>
    <c:plotVisOnly val="1"/>
    <c:dispBlanksAs val="gap"/>
    <c:showDLblsOverMax val="0"/>
  </c:chart>
  <c:spPr>
    <a:noFill/>
    <a:ln>
      <a:noFill/>
    </a:ln>
  </c:spPr>
  <c:txPr>
    <a:bodyPr/>
    <a:lstStyle/>
    <a:p>
      <a:pPr>
        <a:defRPr>
          <a:latin typeface="Arial" pitchFamily="34" charset="0"/>
          <a:cs typeface="Arial" pitchFamily="34"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02187226596672E-2"/>
          <c:y val="2.8252405949256338E-2"/>
          <c:w val="0.87644225721784774"/>
          <c:h val="0.64242089530475577"/>
        </c:manualLayout>
      </c:layout>
      <c:lineChart>
        <c:grouping val="standard"/>
        <c:varyColors val="0"/>
        <c:ser>
          <c:idx val="0"/>
          <c:order val="0"/>
          <c:tx>
            <c:strRef>
              <c:f>'analytics for IM_yields'!$A$143</c:f>
              <c:strCache>
                <c:ptCount val="1"/>
                <c:pt idx="0">
                  <c:v>Russia, under control &gt;5Y</c:v>
                </c:pt>
              </c:strCache>
            </c:strRef>
          </c:tx>
          <c:spPr>
            <a:ln>
              <a:solidFill>
                <a:srgbClr val="FFBE00"/>
              </a:solidFill>
            </a:ln>
          </c:spPr>
          <c:marker>
            <c:symbol val="none"/>
          </c:marker>
          <c:cat>
            <c:strRef>
              <c:f>'analytics for IM_yields'!$B$142:$E$142</c:f>
              <c:strCache>
                <c:ptCount val="4"/>
                <c:pt idx="0">
                  <c:v>2008</c:v>
                </c:pt>
                <c:pt idx="1">
                  <c:v>2009</c:v>
                </c:pt>
                <c:pt idx="2">
                  <c:v>2010</c:v>
                </c:pt>
                <c:pt idx="3">
                  <c:v>Jan-Nov 2011</c:v>
                </c:pt>
              </c:strCache>
            </c:strRef>
          </c:cat>
          <c:val>
            <c:numRef>
              <c:f>'analytics for IM_yields'!$B$143:$E$143</c:f>
              <c:numCache>
                <c:formatCode>#,##0.00</c:formatCode>
                <c:ptCount val="4"/>
                <c:pt idx="0">
                  <c:v>1.8214000866926738</c:v>
                </c:pt>
                <c:pt idx="1">
                  <c:v>2.1711579661817217</c:v>
                </c:pt>
                <c:pt idx="2">
                  <c:v>2.3956512135739563</c:v>
                </c:pt>
                <c:pt idx="3">
                  <c:v>2.2385458915777932</c:v>
                </c:pt>
              </c:numCache>
            </c:numRef>
          </c:val>
          <c:smooth val="0"/>
        </c:ser>
        <c:ser>
          <c:idx val="1"/>
          <c:order val="1"/>
          <c:tx>
            <c:strRef>
              <c:f>'analytics for IM_yields'!$A$144</c:f>
              <c:strCache>
                <c:ptCount val="1"/>
                <c:pt idx="0">
                  <c:v>Russia, under control &lt;5Y</c:v>
                </c:pt>
              </c:strCache>
            </c:strRef>
          </c:tx>
          <c:spPr>
            <a:ln>
              <a:solidFill>
                <a:srgbClr val="B01136"/>
              </a:solidFill>
            </a:ln>
          </c:spPr>
          <c:marker>
            <c:symbol val="none"/>
          </c:marker>
          <c:cat>
            <c:strRef>
              <c:f>'analytics for IM_yields'!$B$142:$E$142</c:f>
              <c:strCache>
                <c:ptCount val="4"/>
                <c:pt idx="0">
                  <c:v>2008</c:v>
                </c:pt>
                <c:pt idx="1">
                  <c:v>2009</c:v>
                </c:pt>
                <c:pt idx="2">
                  <c:v>2010</c:v>
                </c:pt>
                <c:pt idx="3">
                  <c:v>Jan-Nov 2011</c:v>
                </c:pt>
              </c:strCache>
            </c:strRef>
          </c:cat>
          <c:val>
            <c:numRef>
              <c:f>'analytics for IM_yields'!$B$144:$E$144</c:f>
              <c:numCache>
                <c:formatCode>#,##0.00</c:formatCode>
                <c:ptCount val="4"/>
                <c:pt idx="0">
                  <c:v>1.6191819150826079</c:v>
                </c:pt>
                <c:pt idx="1">
                  <c:v>1.596080625820824</c:v>
                </c:pt>
                <c:pt idx="2">
                  <c:v>1.9990891693080641</c:v>
                </c:pt>
                <c:pt idx="3">
                  <c:v>2.0537597781650052</c:v>
                </c:pt>
              </c:numCache>
            </c:numRef>
          </c:val>
          <c:smooth val="0"/>
        </c:ser>
        <c:ser>
          <c:idx val="2"/>
          <c:order val="2"/>
          <c:tx>
            <c:strRef>
              <c:f>'analytics for IM_yields'!$A$145</c:f>
              <c:strCache>
                <c:ptCount val="1"/>
                <c:pt idx="0">
                  <c:v>Ukraine</c:v>
                </c:pt>
              </c:strCache>
            </c:strRef>
          </c:tx>
          <c:spPr>
            <a:ln>
              <a:solidFill>
                <a:srgbClr val="8C5A23"/>
              </a:solidFill>
            </a:ln>
          </c:spPr>
          <c:marker>
            <c:symbol val="none"/>
          </c:marker>
          <c:cat>
            <c:strRef>
              <c:f>'analytics for IM_yields'!$B$142:$E$142</c:f>
              <c:strCache>
                <c:ptCount val="4"/>
                <c:pt idx="0">
                  <c:v>2008</c:v>
                </c:pt>
                <c:pt idx="1">
                  <c:v>2009</c:v>
                </c:pt>
                <c:pt idx="2">
                  <c:v>2010</c:v>
                </c:pt>
                <c:pt idx="3">
                  <c:v>Jan-Nov 2011</c:v>
                </c:pt>
              </c:strCache>
            </c:strRef>
          </c:cat>
          <c:val>
            <c:numRef>
              <c:f>'analytics for IM_yields'!$B$145:$E$145</c:f>
              <c:numCache>
                <c:formatCode>#,##0.00</c:formatCode>
                <c:ptCount val="4"/>
                <c:pt idx="0">
                  <c:v>1.6367967747846799</c:v>
                </c:pt>
                <c:pt idx="1">
                  <c:v>1.3864548384974673</c:v>
                </c:pt>
                <c:pt idx="2">
                  <c:v>1.8133261311642095</c:v>
                </c:pt>
                <c:pt idx="3">
                  <c:v>1.54732366586091</c:v>
                </c:pt>
              </c:numCache>
            </c:numRef>
          </c:val>
          <c:smooth val="0"/>
        </c:ser>
        <c:dLbls>
          <c:showLegendKey val="0"/>
          <c:showVal val="0"/>
          <c:showCatName val="0"/>
          <c:showSerName val="0"/>
          <c:showPercent val="0"/>
          <c:showBubbleSize val="0"/>
        </c:dLbls>
        <c:marker val="1"/>
        <c:smooth val="0"/>
        <c:axId val="85371136"/>
        <c:axId val="85385216"/>
      </c:lineChart>
      <c:catAx>
        <c:axId val="85371136"/>
        <c:scaling>
          <c:orientation val="minMax"/>
        </c:scaling>
        <c:delete val="0"/>
        <c:axPos val="b"/>
        <c:majorTickMark val="out"/>
        <c:minorTickMark val="none"/>
        <c:tickLblPos val="nextTo"/>
        <c:txPr>
          <a:bodyPr/>
          <a:lstStyle/>
          <a:p>
            <a:pPr>
              <a:defRPr sz="900">
                <a:latin typeface="Arial" pitchFamily="34" charset="0"/>
                <a:cs typeface="Arial" pitchFamily="34" charset="0"/>
              </a:defRPr>
            </a:pPr>
            <a:endParaRPr lang="ru-RU"/>
          </a:p>
        </c:txPr>
        <c:crossAx val="85385216"/>
        <c:crosses val="autoZero"/>
        <c:auto val="1"/>
        <c:lblAlgn val="ctr"/>
        <c:lblOffset val="100"/>
        <c:noMultiLvlLbl val="0"/>
      </c:catAx>
      <c:valAx>
        <c:axId val="85385216"/>
        <c:scaling>
          <c:orientation val="minMax"/>
          <c:max val="3"/>
          <c:min val="1"/>
        </c:scaling>
        <c:delete val="0"/>
        <c:axPos val="l"/>
        <c:numFmt formatCode="#,##0.00" sourceLinked="1"/>
        <c:majorTickMark val="out"/>
        <c:minorTickMark val="none"/>
        <c:tickLblPos val="nextTo"/>
        <c:spPr>
          <a:ln>
            <a:solidFill>
              <a:sysClr val="windowText" lastClr="000000">
                <a:tint val="75000"/>
                <a:shade val="95000"/>
                <a:satMod val="105000"/>
              </a:sysClr>
            </a:solidFill>
          </a:ln>
        </c:spPr>
        <c:txPr>
          <a:bodyPr/>
          <a:lstStyle/>
          <a:p>
            <a:pPr>
              <a:defRPr>
                <a:latin typeface="Arial" pitchFamily="34" charset="0"/>
                <a:cs typeface="Arial" pitchFamily="34" charset="0"/>
              </a:defRPr>
            </a:pPr>
            <a:endParaRPr lang="ru-RU"/>
          </a:p>
        </c:txPr>
        <c:crossAx val="85371136"/>
        <c:crosses val="autoZero"/>
        <c:crossBetween val="between"/>
        <c:majorUnit val="0.5"/>
      </c:valAx>
      <c:spPr>
        <a:noFill/>
      </c:spPr>
    </c:plotArea>
    <c:legend>
      <c:legendPos val="b"/>
      <c:layout>
        <c:manualLayout>
          <c:xMode val="edge"/>
          <c:yMode val="edge"/>
          <c:x val="0"/>
          <c:y val="0.80236256926217309"/>
          <c:w val="1"/>
          <c:h val="0.16985965296004665"/>
        </c:manualLayout>
      </c:layout>
      <c:overlay val="0"/>
      <c:txPr>
        <a:bodyPr/>
        <a:lstStyle/>
        <a:p>
          <a:pPr>
            <a:defRPr>
              <a:latin typeface="Arial" pitchFamily="34" charset="0"/>
              <a:cs typeface="Arial" pitchFamily="34" charset="0"/>
            </a:defRPr>
          </a:pPr>
          <a:endParaRPr lang="ru-RU"/>
        </a:p>
      </c:txPr>
    </c:legend>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02187226596672E-2"/>
          <c:y val="2.8252405949256338E-2"/>
          <c:w val="0.87644225721784774"/>
          <c:h val="0.6463865692184827"/>
        </c:manualLayout>
      </c:layout>
      <c:lineChart>
        <c:grouping val="standard"/>
        <c:varyColors val="0"/>
        <c:ser>
          <c:idx val="0"/>
          <c:order val="0"/>
          <c:tx>
            <c:strRef>
              <c:f>'analytics for IM_yields'!$A$81</c:f>
              <c:strCache>
                <c:ptCount val="1"/>
                <c:pt idx="0">
                  <c:v>Russia, under control &gt;5Y</c:v>
                </c:pt>
              </c:strCache>
            </c:strRef>
          </c:tx>
          <c:spPr>
            <a:ln>
              <a:solidFill>
                <a:srgbClr val="FFBE00"/>
              </a:solidFill>
            </a:ln>
          </c:spPr>
          <c:marker>
            <c:symbol val="none"/>
          </c:marker>
          <c:cat>
            <c:strRef>
              <c:f>'analytics for IM_yields'!$B$80:$E$80</c:f>
              <c:strCache>
                <c:ptCount val="4"/>
                <c:pt idx="0">
                  <c:v>2008</c:v>
                </c:pt>
                <c:pt idx="1">
                  <c:v>2009</c:v>
                </c:pt>
                <c:pt idx="2">
                  <c:v>2010</c:v>
                </c:pt>
                <c:pt idx="3">
                  <c:v>Jan-Nov 2011</c:v>
                </c:pt>
              </c:strCache>
            </c:strRef>
          </c:cat>
          <c:val>
            <c:numRef>
              <c:f>'analytics for IM_yields'!$B$81:$E$81</c:f>
              <c:numCache>
                <c:formatCode>#,##0.00</c:formatCode>
                <c:ptCount val="4"/>
                <c:pt idx="0">
                  <c:v>3.7897886165487749</c:v>
                </c:pt>
                <c:pt idx="1">
                  <c:v>3.8404184478209982</c:v>
                </c:pt>
                <c:pt idx="2">
                  <c:v>4.4227646316327673</c:v>
                </c:pt>
                <c:pt idx="3">
                  <c:v>4.6454817074901795</c:v>
                </c:pt>
              </c:numCache>
            </c:numRef>
          </c:val>
          <c:smooth val="0"/>
        </c:ser>
        <c:ser>
          <c:idx val="1"/>
          <c:order val="1"/>
          <c:tx>
            <c:strRef>
              <c:f>'analytics for IM_yields'!$A$82</c:f>
              <c:strCache>
                <c:ptCount val="1"/>
                <c:pt idx="0">
                  <c:v>Russia, under control &lt;5Y</c:v>
                </c:pt>
              </c:strCache>
            </c:strRef>
          </c:tx>
          <c:spPr>
            <a:ln>
              <a:solidFill>
                <a:srgbClr val="B01136"/>
              </a:solidFill>
            </a:ln>
          </c:spPr>
          <c:marker>
            <c:symbol val="none"/>
          </c:marker>
          <c:cat>
            <c:strRef>
              <c:f>'analytics for IM_yields'!$B$80:$E$80</c:f>
              <c:strCache>
                <c:ptCount val="4"/>
                <c:pt idx="0">
                  <c:v>2008</c:v>
                </c:pt>
                <c:pt idx="1">
                  <c:v>2009</c:v>
                </c:pt>
                <c:pt idx="2">
                  <c:v>2010</c:v>
                </c:pt>
                <c:pt idx="3">
                  <c:v>Jan-Nov 2011</c:v>
                </c:pt>
              </c:strCache>
            </c:strRef>
          </c:cat>
          <c:val>
            <c:numRef>
              <c:f>'analytics for IM_yields'!$B$82:$E$82</c:f>
              <c:numCache>
                <c:formatCode>#,##0.00</c:formatCode>
                <c:ptCount val="4"/>
                <c:pt idx="0">
                  <c:v>3.8566897621665581</c:v>
                </c:pt>
                <c:pt idx="1">
                  <c:v>3.611852110072312</c:v>
                </c:pt>
                <c:pt idx="2">
                  <c:v>3.5710115611857449</c:v>
                </c:pt>
                <c:pt idx="3">
                  <c:v>4.7397740684591234</c:v>
                </c:pt>
              </c:numCache>
            </c:numRef>
          </c:val>
          <c:smooth val="0"/>
        </c:ser>
        <c:ser>
          <c:idx val="2"/>
          <c:order val="2"/>
          <c:tx>
            <c:strRef>
              <c:f>'analytics for IM_yields'!$A$83</c:f>
              <c:strCache>
                <c:ptCount val="1"/>
                <c:pt idx="0">
                  <c:v>Ukraine</c:v>
                </c:pt>
              </c:strCache>
            </c:strRef>
          </c:tx>
          <c:spPr>
            <a:ln>
              <a:solidFill>
                <a:srgbClr val="8C5A23"/>
              </a:solidFill>
            </a:ln>
          </c:spPr>
          <c:marker>
            <c:symbol val="none"/>
          </c:marker>
          <c:cat>
            <c:strRef>
              <c:f>'analytics for IM_yields'!$B$80:$E$80</c:f>
              <c:strCache>
                <c:ptCount val="4"/>
                <c:pt idx="0">
                  <c:v>2008</c:v>
                </c:pt>
                <c:pt idx="1">
                  <c:v>2009</c:v>
                </c:pt>
                <c:pt idx="2">
                  <c:v>2010</c:v>
                </c:pt>
                <c:pt idx="3">
                  <c:v>Jan-Nov 2011</c:v>
                </c:pt>
              </c:strCache>
            </c:strRef>
          </c:cat>
          <c:val>
            <c:numRef>
              <c:f>'analytics for IM_yields'!$B$83:$E$83</c:f>
              <c:numCache>
                <c:formatCode>#,##0.00</c:formatCode>
                <c:ptCount val="4"/>
                <c:pt idx="0">
                  <c:v>3.7167821158690177</c:v>
                </c:pt>
                <c:pt idx="1">
                  <c:v>3.0407553869744182</c:v>
                </c:pt>
                <c:pt idx="2">
                  <c:v>3.025103383197802</c:v>
                </c:pt>
                <c:pt idx="3">
                  <c:v>4.0185212731733815</c:v>
                </c:pt>
              </c:numCache>
            </c:numRef>
          </c:val>
          <c:smooth val="0"/>
        </c:ser>
        <c:dLbls>
          <c:showLegendKey val="0"/>
          <c:showVal val="0"/>
          <c:showCatName val="0"/>
          <c:showSerName val="0"/>
          <c:showPercent val="0"/>
          <c:showBubbleSize val="0"/>
        </c:dLbls>
        <c:marker val="1"/>
        <c:smooth val="0"/>
        <c:axId val="85411328"/>
        <c:axId val="85412864"/>
      </c:lineChart>
      <c:catAx>
        <c:axId val="85411328"/>
        <c:scaling>
          <c:orientation val="minMax"/>
        </c:scaling>
        <c:delete val="0"/>
        <c:axPos val="b"/>
        <c:majorTickMark val="out"/>
        <c:minorTickMark val="none"/>
        <c:tickLblPos val="nextTo"/>
        <c:txPr>
          <a:bodyPr/>
          <a:lstStyle/>
          <a:p>
            <a:pPr>
              <a:defRPr sz="900">
                <a:latin typeface="Arial" pitchFamily="34" charset="0"/>
                <a:cs typeface="Arial" pitchFamily="34" charset="0"/>
              </a:defRPr>
            </a:pPr>
            <a:endParaRPr lang="ru-RU"/>
          </a:p>
        </c:txPr>
        <c:crossAx val="85412864"/>
        <c:crosses val="autoZero"/>
        <c:auto val="1"/>
        <c:lblAlgn val="ctr"/>
        <c:lblOffset val="100"/>
        <c:noMultiLvlLbl val="0"/>
      </c:catAx>
      <c:valAx>
        <c:axId val="85412864"/>
        <c:scaling>
          <c:orientation val="minMax"/>
          <c:max val="5"/>
          <c:min val="2"/>
        </c:scaling>
        <c:delete val="0"/>
        <c:axPos val="l"/>
        <c:numFmt formatCode="#,##0.00" sourceLinked="1"/>
        <c:majorTickMark val="out"/>
        <c:minorTickMark val="none"/>
        <c:tickLblPos val="nextTo"/>
        <c:spPr>
          <a:ln>
            <a:solidFill>
              <a:sysClr val="windowText" lastClr="000000">
                <a:tint val="75000"/>
                <a:shade val="95000"/>
                <a:satMod val="105000"/>
              </a:sysClr>
            </a:solidFill>
          </a:ln>
        </c:spPr>
        <c:txPr>
          <a:bodyPr/>
          <a:lstStyle/>
          <a:p>
            <a:pPr>
              <a:defRPr>
                <a:latin typeface="Arial" pitchFamily="34" charset="0"/>
                <a:cs typeface="Arial" pitchFamily="34" charset="0"/>
              </a:defRPr>
            </a:pPr>
            <a:endParaRPr lang="ru-RU"/>
          </a:p>
        </c:txPr>
        <c:crossAx val="85411328"/>
        <c:crosses val="autoZero"/>
        <c:crossBetween val="between"/>
        <c:majorUnit val="0.5"/>
      </c:valAx>
      <c:spPr>
        <a:noFill/>
      </c:spPr>
    </c:plotArea>
    <c:legend>
      <c:legendPos val="b"/>
      <c:layout>
        <c:manualLayout>
          <c:xMode val="edge"/>
          <c:yMode val="edge"/>
          <c:x val="0"/>
          <c:y val="0.8355998028883288"/>
          <c:w val="1"/>
          <c:h val="0.16060039370078738"/>
        </c:manualLayout>
      </c:layout>
      <c:overlay val="0"/>
      <c:txPr>
        <a:bodyPr/>
        <a:lstStyle/>
        <a:p>
          <a:pPr>
            <a:defRPr>
              <a:latin typeface="Arial" pitchFamily="34" charset="0"/>
              <a:cs typeface="Arial" pitchFamily="34" charset="0"/>
            </a:defRPr>
          </a:pPr>
          <a:endParaRPr lang="ru-RU"/>
        </a:p>
      </c:txPr>
    </c:legend>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02187226596672E-2"/>
          <c:y val="2.8252405949256338E-2"/>
          <c:w val="0.87644225721784774"/>
          <c:h val="0.6452178477690288"/>
        </c:manualLayout>
      </c:layout>
      <c:lineChart>
        <c:grouping val="standard"/>
        <c:varyColors val="0"/>
        <c:ser>
          <c:idx val="0"/>
          <c:order val="0"/>
          <c:tx>
            <c:strRef>
              <c:f>'analytics for IM'!$A$51</c:f>
              <c:strCache>
                <c:ptCount val="1"/>
                <c:pt idx="0">
                  <c:v>Russia, owned &gt;5Y</c:v>
                </c:pt>
              </c:strCache>
            </c:strRef>
          </c:tx>
          <c:spPr>
            <a:ln>
              <a:solidFill>
                <a:srgbClr val="FFBE00"/>
              </a:solidFill>
            </a:ln>
          </c:spPr>
          <c:marker>
            <c:symbol val="none"/>
          </c:marker>
          <c:cat>
            <c:strRef>
              <c:f>'analytics for IM'!$B$50:$E$50</c:f>
              <c:strCache>
                <c:ptCount val="4"/>
                <c:pt idx="0">
                  <c:v>2008</c:v>
                </c:pt>
                <c:pt idx="1">
                  <c:v>2009</c:v>
                </c:pt>
                <c:pt idx="2">
                  <c:v>2010</c:v>
                </c:pt>
                <c:pt idx="3">
                  <c:v>Jan-Nov 2011</c:v>
                </c:pt>
              </c:strCache>
            </c:strRef>
          </c:cat>
          <c:val>
            <c:numRef>
              <c:f>'analytics for IM'!$B$51:$E$51</c:f>
              <c:numCache>
                <c:formatCode>#,##0.00</c:formatCode>
                <c:ptCount val="4"/>
                <c:pt idx="0">
                  <c:v>2.5422211970937587</c:v>
                </c:pt>
                <c:pt idx="1">
                  <c:v>2.1560541699142508</c:v>
                </c:pt>
                <c:pt idx="2">
                  <c:v>3.2105397859469709</c:v>
                </c:pt>
                <c:pt idx="3">
                  <c:v>5.7359267110841934</c:v>
                </c:pt>
              </c:numCache>
            </c:numRef>
          </c:val>
          <c:smooth val="0"/>
        </c:ser>
        <c:ser>
          <c:idx val="1"/>
          <c:order val="1"/>
          <c:tx>
            <c:strRef>
              <c:f>'analytics for IM'!$A$52</c:f>
              <c:strCache>
                <c:ptCount val="1"/>
                <c:pt idx="0">
                  <c:v>Russia, owned &lt;5Y</c:v>
                </c:pt>
              </c:strCache>
            </c:strRef>
          </c:tx>
          <c:spPr>
            <a:ln>
              <a:solidFill>
                <a:srgbClr val="B01136"/>
              </a:solidFill>
            </a:ln>
          </c:spPr>
          <c:marker>
            <c:symbol val="none"/>
          </c:marker>
          <c:cat>
            <c:strRef>
              <c:f>'analytics for IM'!$B$50:$E$50</c:f>
              <c:strCache>
                <c:ptCount val="4"/>
                <c:pt idx="0">
                  <c:v>2008</c:v>
                </c:pt>
                <c:pt idx="1">
                  <c:v>2009</c:v>
                </c:pt>
                <c:pt idx="2">
                  <c:v>2010</c:v>
                </c:pt>
                <c:pt idx="3">
                  <c:v>Jan-Nov 2011</c:v>
                </c:pt>
              </c:strCache>
            </c:strRef>
          </c:cat>
          <c:val>
            <c:numRef>
              <c:f>'analytics for IM'!$B$52:$E$52</c:f>
              <c:numCache>
                <c:formatCode>#,##0.00</c:formatCode>
                <c:ptCount val="4"/>
                <c:pt idx="0">
                  <c:v>2.9687306760257401</c:v>
                </c:pt>
                <c:pt idx="1">
                  <c:v>2.6093048820781002</c:v>
                </c:pt>
                <c:pt idx="2">
                  <c:v>2.7954298757291407</c:v>
                </c:pt>
                <c:pt idx="3">
                  <c:v>5.6085593934288127</c:v>
                </c:pt>
              </c:numCache>
            </c:numRef>
          </c:val>
          <c:smooth val="0"/>
        </c:ser>
        <c:ser>
          <c:idx val="2"/>
          <c:order val="2"/>
          <c:tx>
            <c:strRef>
              <c:f>'analytics for IM'!$A$53</c:f>
              <c:strCache>
                <c:ptCount val="1"/>
                <c:pt idx="0">
                  <c:v>Ukraine</c:v>
                </c:pt>
              </c:strCache>
            </c:strRef>
          </c:tx>
          <c:spPr>
            <a:ln>
              <a:solidFill>
                <a:srgbClr val="8C5A23"/>
              </a:solidFill>
            </a:ln>
          </c:spPr>
          <c:marker>
            <c:symbol val="none"/>
          </c:marker>
          <c:cat>
            <c:strRef>
              <c:f>'analytics for IM'!$B$50:$E$50</c:f>
              <c:strCache>
                <c:ptCount val="4"/>
                <c:pt idx="0">
                  <c:v>2008</c:v>
                </c:pt>
                <c:pt idx="1">
                  <c:v>2009</c:v>
                </c:pt>
                <c:pt idx="2">
                  <c:v>2010</c:v>
                </c:pt>
                <c:pt idx="3">
                  <c:v>Jan-Nov 2011</c:v>
                </c:pt>
              </c:strCache>
            </c:strRef>
          </c:cat>
          <c:val>
            <c:numRef>
              <c:f>'analytics for IM'!$B$53:$E$53</c:f>
              <c:numCache>
                <c:formatCode>#,##0.00</c:formatCode>
                <c:ptCount val="4"/>
                <c:pt idx="0">
                  <c:v>5.2192923898531856</c:v>
                </c:pt>
                <c:pt idx="1">
                  <c:v>4.6772569990563069</c:v>
                </c:pt>
                <c:pt idx="2">
                  <c:v>5.2806650517507174</c:v>
                </c:pt>
                <c:pt idx="3">
                  <c:v>8.6862244822882957</c:v>
                </c:pt>
              </c:numCache>
            </c:numRef>
          </c:val>
          <c:smooth val="0"/>
        </c:ser>
        <c:dLbls>
          <c:showLegendKey val="0"/>
          <c:showVal val="0"/>
          <c:showCatName val="0"/>
          <c:showSerName val="0"/>
          <c:showPercent val="0"/>
          <c:showBubbleSize val="0"/>
        </c:dLbls>
        <c:marker val="1"/>
        <c:smooth val="0"/>
        <c:axId val="85456384"/>
        <c:axId val="85457920"/>
      </c:lineChart>
      <c:catAx>
        <c:axId val="85456384"/>
        <c:scaling>
          <c:orientation val="minMax"/>
        </c:scaling>
        <c:delete val="0"/>
        <c:axPos val="b"/>
        <c:majorTickMark val="out"/>
        <c:minorTickMark val="none"/>
        <c:tickLblPos val="nextTo"/>
        <c:txPr>
          <a:bodyPr/>
          <a:lstStyle/>
          <a:p>
            <a:pPr>
              <a:defRPr sz="900">
                <a:latin typeface="Arial" pitchFamily="34" charset="0"/>
                <a:cs typeface="Arial" pitchFamily="34" charset="0"/>
              </a:defRPr>
            </a:pPr>
            <a:endParaRPr lang="ru-RU"/>
          </a:p>
        </c:txPr>
        <c:crossAx val="85457920"/>
        <c:crosses val="autoZero"/>
        <c:auto val="1"/>
        <c:lblAlgn val="ctr"/>
        <c:lblOffset val="100"/>
        <c:noMultiLvlLbl val="0"/>
      </c:catAx>
      <c:valAx>
        <c:axId val="85457920"/>
        <c:scaling>
          <c:orientation val="minMax"/>
          <c:max val="9"/>
          <c:min val="1"/>
        </c:scaling>
        <c:delete val="0"/>
        <c:axPos val="l"/>
        <c:numFmt formatCode="#,##0.00" sourceLinked="1"/>
        <c:majorTickMark val="out"/>
        <c:minorTickMark val="none"/>
        <c:tickLblPos val="nextTo"/>
        <c:spPr>
          <a:ln>
            <a:solidFill>
              <a:sysClr val="windowText" lastClr="000000">
                <a:tint val="75000"/>
                <a:shade val="95000"/>
                <a:satMod val="105000"/>
              </a:sysClr>
            </a:solidFill>
          </a:ln>
        </c:spPr>
        <c:txPr>
          <a:bodyPr/>
          <a:lstStyle/>
          <a:p>
            <a:pPr>
              <a:defRPr>
                <a:latin typeface="Arial" pitchFamily="34" charset="0"/>
                <a:cs typeface="Arial" pitchFamily="34" charset="0"/>
              </a:defRPr>
            </a:pPr>
            <a:endParaRPr lang="ru-RU"/>
          </a:p>
        </c:txPr>
        <c:crossAx val="85456384"/>
        <c:crosses val="autoZero"/>
        <c:crossBetween val="between"/>
        <c:majorUnit val="2"/>
      </c:valAx>
      <c:spPr>
        <a:noFill/>
      </c:spPr>
    </c:plotArea>
    <c:legend>
      <c:legendPos val="b"/>
      <c:layout>
        <c:manualLayout>
          <c:xMode val="edge"/>
          <c:yMode val="edge"/>
          <c:x val="0.151041835828814"/>
          <c:y val="0.8227513844684059"/>
          <c:w val="0.67213567886799463"/>
          <c:h val="0.14903156643504245"/>
        </c:manualLayout>
      </c:layout>
      <c:overlay val="0"/>
      <c:txPr>
        <a:bodyPr/>
        <a:lstStyle/>
        <a:p>
          <a:pPr>
            <a:defRPr sz="1000">
              <a:latin typeface="Arial" pitchFamily="34" charset="0"/>
              <a:cs typeface="Arial" pitchFamily="34" charset="0"/>
            </a:defRPr>
          </a:pPr>
          <a:endParaRPr lang="ru-RU"/>
        </a:p>
      </c:txPr>
    </c:legend>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5" y="4"/>
            <a:ext cx="3168649" cy="479423"/>
          </a:xfrm>
          <a:prstGeom prst="rect">
            <a:avLst/>
          </a:prstGeom>
          <a:noFill/>
          <a:ln w="9525">
            <a:noFill/>
            <a:miter lim="800000"/>
            <a:headEnd/>
            <a:tailEnd/>
          </a:ln>
        </p:spPr>
        <p:txBody>
          <a:bodyPr vert="horz" wrap="square" lIns="90147" tIns="45073" rIns="90147" bIns="45073" numCol="1" anchor="t" anchorCtr="0" compatLnSpc="1">
            <a:prstTxWarp prst="textNoShape">
              <a:avLst/>
            </a:prstTxWarp>
          </a:bodyPr>
          <a:lstStyle>
            <a:lvl1pPr defTabSz="886513" eaLnBrk="0" hangingPunct="0">
              <a:spcBef>
                <a:spcPct val="50000"/>
              </a:spcBef>
              <a:defRPr sz="1100"/>
            </a:lvl1pPr>
          </a:lstStyle>
          <a:p>
            <a:pPr>
              <a:defRPr/>
            </a:pPr>
            <a:r>
              <a:rPr lang="en-GB"/>
              <a:t>10cLD0008_Template 02</a:t>
            </a:r>
          </a:p>
        </p:txBody>
      </p:sp>
      <p:sp>
        <p:nvSpPr>
          <p:cNvPr id="3" name="Date Placeholder 2"/>
          <p:cNvSpPr>
            <a:spLocks noGrp="1"/>
          </p:cNvSpPr>
          <p:nvPr>
            <p:ph type="dt" sz="quarter" idx="1"/>
          </p:nvPr>
        </p:nvSpPr>
        <p:spPr bwMode="auto">
          <a:xfrm>
            <a:off x="4144964" y="4"/>
            <a:ext cx="3168649" cy="479423"/>
          </a:xfrm>
          <a:prstGeom prst="rect">
            <a:avLst/>
          </a:prstGeom>
          <a:noFill/>
          <a:ln w="9525">
            <a:noFill/>
            <a:miter lim="800000"/>
            <a:headEnd/>
            <a:tailEnd/>
          </a:ln>
        </p:spPr>
        <p:txBody>
          <a:bodyPr vert="horz" wrap="square" lIns="90147" tIns="45073" rIns="90147" bIns="45073" numCol="1" anchor="t" anchorCtr="0" compatLnSpc="1">
            <a:prstTxWarp prst="textNoShape">
              <a:avLst/>
            </a:prstTxWarp>
          </a:bodyPr>
          <a:lstStyle>
            <a:lvl1pPr algn="r" defTabSz="886513" eaLnBrk="0" hangingPunct="0">
              <a:spcBef>
                <a:spcPct val="50000"/>
              </a:spcBef>
              <a:defRPr sz="1100"/>
            </a:lvl1pPr>
          </a:lstStyle>
          <a:p>
            <a:pPr>
              <a:defRPr/>
            </a:pPr>
            <a:fld id="{F7DCE2E6-6A56-40E8-9259-8B9E250F26DF}" type="datetimeFigureOut">
              <a:rPr lang="en-US"/>
              <a:pPr>
                <a:defRPr/>
              </a:pPr>
              <a:t>1/18/2012</a:t>
            </a:fld>
            <a:endParaRPr lang="en-GB"/>
          </a:p>
        </p:txBody>
      </p:sp>
      <p:sp>
        <p:nvSpPr>
          <p:cNvPr id="4" name="Footer Placeholder 3"/>
          <p:cNvSpPr>
            <a:spLocks noGrp="1"/>
          </p:cNvSpPr>
          <p:nvPr>
            <p:ph type="ftr" sz="quarter" idx="2"/>
          </p:nvPr>
        </p:nvSpPr>
        <p:spPr bwMode="auto">
          <a:xfrm>
            <a:off x="5" y="9120191"/>
            <a:ext cx="3168649" cy="479423"/>
          </a:xfrm>
          <a:prstGeom prst="rect">
            <a:avLst/>
          </a:prstGeom>
          <a:noFill/>
          <a:ln w="9525">
            <a:noFill/>
            <a:miter lim="800000"/>
            <a:headEnd/>
            <a:tailEnd/>
          </a:ln>
        </p:spPr>
        <p:txBody>
          <a:bodyPr vert="horz" wrap="square" lIns="90147" tIns="45073" rIns="90147" bIns="45073" numCol="1" anchor="b" anchorCtr="0" compatLnSpc="1">
            <a:prstTxWarp prst="textNoShape">
              <a:avLst/>
            </a:prstTxWarp>
          </a:bodyPr>
          <a:lstStyle>
            <a:lvl1pPr defTabSz="886513" eaLnBrk="0" hangingPunct="0">
              <a:spcBef>
                <a:spcPct val="50000"/>
              </a:spcBef>
              <a:defRPr sz="1100"/>
            </a:lvl1pPr>
          </a:lstStyle>
          <a:p>
            <a:pPr>
              <a:defRPr/>
            </a:pPr>
            <a:endParaRPr lang="en-US"/>
          </a:p>
        </p:txBody>
      </p:sp>
      <p:sp>
        <p:nvSpPr>
          <p:cNvPr id="5" name="Slide Number Placeholder 4"/>
          <p:cNvSpPr>
            <a:spLocks noGrp="1"/>
          </p:cNvSpPr>
          <p:nvPr>
            <p:ph type="sldNum" sz="quarter" idx="3"/>
          </p:nvPr>
        </p:nvSpPr>
        <p:spPr bwMode="auto">
          <a:xfrm>
            <a:off x="4144964" y="9120191"/>
            <a:ext cx="3168649" cy="479423"/>
          </a:xfrm>
          <a:prstGeom prst="rect">
            <a:avLst/>
          </a:prstGeom>
          <a:noFill/>
          <a:ln w="9525">
            <a:noFill/>
            <a:miter lim="800000"/>
            <a:headEnd/>
            <a:tailEnd/>
          </a:ln>
        </p:spPr>
        <p:txBody>
          <a:bodyPr vert="horz" wrap="square" lIns="90147" tIns="45073" rIns="90147" bIns="45073" numCol="1" anchor="b" anchorCtr="0" compatLnSpc="1">
            <a:prstTxWarp prst="textNoShape">
              <a:avLst/>
            </a:prstTxWarp>
          </a:bodyPr>
          <a:lstStyle>
            <a:lvl1pPr algn="r" defTabSz="886513" eaLnBrk="0" hangingPunct="0">
              <a:spcBef>
                <a:spcPct val="50000"/>
              </a:spcBef>
              <a:defRPr sz="1100"/>
            </a:lvl1pPr>
          </a:lstStyle>
          <a:p>
            <a:pPr>
              <a:defRPr/>
            </a:pPr>
            <a:fld id="{8B063EBA-86E1-45BC-95D8-EFB0ECF91D0B}" type="slidenum">
              <a:rPr lang="en-GB"/>
              <a:pPr>
                <a:defRPr/>
              </a:pPr>
              <a:t>‹#›</a:t>
            </a:fld>
            <a:endParaRPr lang="en-GB"/>
          </a:p>
        </p:txBody>
      </p:sp>
    </p:spTree>
    <p:extLst>
      <p:ext uri="{BB962C8B-B14F-4D97-AF65-F5344CB8AC3E}">
        <p14:creationId xmlns:p14="http://schemas.microsoft.com/office/powerpoint/2010/main" val="6824985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4" y="3"/>
            <a:ext cx="3165474" cy="477839"/>
          </a:xfrm>
          <a:prstGeom prst="rect">
            <a:avLst/>
          </a:prstGeom>
          <a:noFill/>
          <a:ln w="9525">
            <a:noFill/>
            <a:miter lim="800000"/>
            <a:headEnd/>
            <a:tailEnd/>
          </a:ln>
        </p:spPr>
        <p:txBody>
          <a:bodyPr vert="horz" wrap="square" lIns="96755" tIns="48379" rIns="96755" bIns="48379" numCol="1" anchor="t" anchorCtr="0" compatLnSpc="1">
            <a:prstTxWarp prst="textNoShape">
              <a:avLst/>
            </a:prstTxWarp>
          </a:bodyPr>
          <a:lstStyle>
            <a:lvl1pPr defTabSz="964361" eaLnBrk="0" hangingPunct="0">
              <a:defRPr sz="1400">
                <a:solidFill>
                  <a:schemeClr val="tx1"/>
                </a:solidFill>
                <a:latin typeface="Times New Roman" pitchFamily="18" charset="0"/>
              </a:defRPr>
            </a:lvl1pPr>
          </a:lstStyle>
          <a:p>
            <a:pPr>
              <a:defRPr/>
            </a:pPr>
            <a:r>
              <a:rPr lang="en-US"/>
              <a:t>10cLD0008_Template 02</a:t>
            </a:r>
          </a:p>
        </p:txBody>
      </p:sp>
      <p:sp>
        <p:nvSpPr>
          <p:cNvPr id="8195" name="Rectangle 3"/>
          <p:cNvSpPr>
            <a:spLocks noGrp="1" noChangeArrowheads="1"/>
          </p:cNvSpPr>
          <p:nvPr>
            <p:ph type="dt" idx="1"/>
          </p:nvPr>
        </p:nvSpPr>
        <p:spPr bwMode="auto">
          <a:xfrm>
            <a:off x="4119567" y="3"/>
            <a:ext cx="3167061" cy="477839"/>
          </a:xfrm>
          <a:prstGeom prst="rect">
            <a:avLst/>
          </a:prstGeom>
          <a:noFill/>
          <a:ln w="9525">
            <a:noFill/>
            <a:miter lim="800000"/>
            <a:headEnd/>
            <a:tailEnd/>
          </a:ln>
        </p:spPr>
        <p:txBody>
          <a:bodyPr vert="horz" wrap="square" lIns="96755" tIns="48379" rIns="96755" bIns="48379" numCol="1" anchor="t" anchorCtr="0" compatLnSpc="1">
            <a:prstTxWarp prst="textNoShape">
              <a:avLst/>
            </a:prstTxWarp>
          </a:bodyPr>
          <a:lstStyle>
            <a:lvl1pPr algn="r" defTabSz="962771" eaLnBrk="0" hangingPunct="0">
              <a:defRPr sz="1400">
                <a:solidFill>
                  <a:schemeClr val="tx1"/>
                </a:solidFill>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274763" y="717550"/>
            <a:ext cx="4759325" cy="35814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50915" y="4541842"/>
            <a:ext cx="5386386" cy="4379911"/>
          </a:xfrm>
          <a:prstGeom prst="rect">
            <a:avLst/>
          </a:prstGeom>
          <a:noFill/>
          <a:ln w="9525">
            <a:noFill/>
            <a:miter lim="800000"/>
            <a:headEnd/>
            <a:tailEnd/>
          </a:ln>
        </p:spPr>
        <p:txBody>
          <a:bodyPr vert="horz" wrap="square" lIns="96755" tIns="48379" rIns="96755" bIns="483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4" y="9158291"/>
            <a:ext cx="3165474" cy="477837"/>
          </a:xfrm>
          <a:prstGeom prst="rect">
            <a:avLst/>
          </a:prstGeom>
          <a:noFill/>
          <a:ln w="9525">
            <a:noFill/>
            <a:miter lim="800000"/>
            <a:headEnd/>
            <a:tailEnd/>
          </a:ln>
        </p:spPr>
        <p:txBody>
          <a:bodyPr vert="horz" wrap="square" lIns="96755" tIns="48379" rIns="96755" bIns="48379" numCol="1" anchor="b" anchorCtr="0" compatLnSpc="1">
            <a:prstTxWarp prst="textNoShape">
              <a:avLst/>
            </a:prstTxWarp>
          </a:bodyPr>
          <a:lstStyle>
            <a:lvl1pPr defTabSz="962771" eaLnBrk="0" hangingPunct="0">
              <a:defRPr sz="1400">
                <a:solidFill>
                  <a:schemeClr val="tx1"/>
                </a:solidFill>
                <a:latin typeface="Times New Roman" pitchFamily="18" charset="0"/>
              </a:defRPr>
            </a:lvl1pPr>
          </a:lstStyle>
          <a:p>
            <a:pPr>
              <a:defRPr/>
            </a:pPr>
            <a:endParaRPr lang="en-US"/>
          </a:p>
        </p:txBody>
      </p:sp>
      <p:sp>
        <p:nvSpPr>
          <p:cNvPr id="8199" name="Rectangle 7"/>
          <p:cNvSpPr>
            <a:spLocks noGrp="1" noChangeArrowheads="1"/>
          </p:cNvSpPr>
          <p:nvPr>
            <p:ph type="sldNum" sz="quarter" idx="5"/>
          </p:nvPr>
        </p:nvSpPr>
        <p:spPr bwMode="auto">
          <a:xfrm>
            <a:off x="4119567" y="9158291"/>
            <a:ext cx="3167061" cy="477837"/>
          </a:xfrm>
          <a:prstGeom prst="rect">
            <a:avLst/>
          </a:prstGeom>
          <a:noFill/>
          <a:ln w="9525">
            <a:noFill/>
            <a:miter lim="800000"/>
            <a:headEnd/>
            <a:tailEnd/>
          </a:ln>
        </p:spPr>
        <p:txBody>
          <a:bodyPr vert="horz" wrap="square" lIns="96755" tIns="48379" rIns="96755" bIns="48379" numCol="1" anchor="b" anchorCtr="0" compatLnSpc="1">
            <a:prstTxWarp prst="textNoShape">
              <a:avLst/>
            </a:prstTxWarp>
          </a:bodyPr>
          <a:lstStyle>
            <a:lvl1pPr algn="r" defTabSz="962771" eaLnBrk="0" hangingPunct="0">
              <a:defRPr sz="1400">
                <a:solidFill>
                  <a:schemeClr val="tx1"/>
                </a:solidFill>
                <a:latin typeface="Times New Roman" pitchFamily="18" charset="0"/>
              </a:defRPr>
            </a:lvl1pPr>
          </a:lstStyle>
          <a:p>
            <a:pPr>
              <a:defRPr/>
            </a:pPr>
            <a:fld id="{A8074A07-E219-4308-A09E-CC064E145F65}" type="slidenum">
              <a:rPr lang="en-GB"/>
              <a:pPr>
                <a:defRPr/>
              </a:pPr>
              <a:t>‹#›</a:t>
            </a:fld>
            <a:endParaRPr lang="en-GB"/>
          </a:p>
        </p:txBody>
      </p:sp>
    </p:spTree>
    <p:extLst>
      <p:ext uri="{BB962C8B-B14F-4D97-AF65-F5344CB8AC3E}">
        <p14:creationId xmlns:p14="http://schemas.microsoft.com/office/powerpoint/2010/main" val="3777196942"/>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0484" name="Header Placeholder 3"/>
          <p:cNvSpPr>
            <a:spLocks noGrp="1"/>
          </p:cNvSpPr>
          <p:nvPr>
            <p:ph type="hdr" sz="quarter"/>
          </p:nvPr>
        </p:nvSpPr>
        <p:spPr>
          <a:noFill/>
        </p:spPr>
        <p:txBody>
          <a:bodyPr/>
          <a:lstStyle/>
          <a:p>
            <a:pPr defTabSz="964082"/>
            <a:r>
              <a:rPr lang="en-US" dirty="0" smtClean="0"/>
              <a:t>10cLD0008_Template 02</a:t>
            </a:r>
          </a:p>
        </p:txBody>
      </p:sp>
      <p:sp>
        <p:nvSpPr>
          <p:cNvPr id="20485" name="Slide Number Placeholder 4"/>
          <p:cNvSpPr>
            <a:spLocks noGrp="1"/>
          </p:cNvSpPr>
          <p:nvPr>
            <p:ph type="sldNum" sz="quarter" idx="5"/>
          </p:nvPr>
        </p:nvSpPr>
        <p:spPr>
          <a:noFill/>
        </p:spPr>
        <p:txBody>
          <a:bodyPr/>
          <a:lstStyle/>
          <a:p>
            <a:pPr defTabSz="962542"/>
            <a:fld id="{3FDBFF61-9F74-43AF-BE39-FFE7CB87BC69}" type="slidenum">
              <a:rPr lang="en-GB" smtClean="0"/>
              <a:pPr defTabSz="962542"/>
              <a:t>4</a:t>
            </a:fld>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C:\Documents and Settings\raynfre\Application Data\Documentum\Checkout\Valinor_May11.wmf"/>
          <p:cNvPicPr>
            <a:picLocks noChangeAspect="1" noChangeArrowheads="1"/>
          </p:cNvPicPr>
          <p:nvPr userDrawn="1"/>
        </p:nvPicPr>
        <p:blipFill>
          <a:blip r:embed="rId3" cstate="print"/>
          <a:srcRect/>
          <a:stretch>
            <a:fillRect/>
          </a:stretch>
        </p:blipFill>
        <p:spPr bwMode="auto">
          <a:xfrm>
            <a:off x="476250" y="1009650"/>
            <a:ext cx="2303463" cy="717550"/>
          </a:xfrm>
          <a:prstGeom prst="rect">
            <a:avLst/>
          </a:prstGeom>
          <a:noFill/>
          <a:ln w="9525">
            <a:noFill/>
            <a:miter lim="800000"/>
            <a:headEnd/>
            <a:tailEnd/>
          </a:ln>
        </p:spPr>
      </p:pic>
      <p:sp>
        <p:nvSpPr>
          <p:cNvPr id="301115" name="Rectangle 59"/>
          <p:cNvSpPr>
            <a:spLocks noGrp="1" noChangeArrowheads="1"/>
          </p:cNvSpPr>
          <p:nvPr>
            <p:ph type="ctrTitle"/>
          </p:nvPr>
        </p:nvSpPr>
        <p:spPr>
          <a:xfrm>
            <a:off x="476250" y="4143375"/>
            <a:ext cx="7560000" cy="1368000"/>
          </a:xfrm>
          <a:prstGeom prst="rect">
            <a:avLst/>
          </a:prstGeom>
          <a:noFill/>
          <a:ln w="9525" algn="ctr">
            <a:noFill/>
            <a:miter lim="800000"/>
            <a:headEnd/>
            <a:tailEnd/>
          </a:ln>
        </p:spPr>
        <p:txBody>
          <a:bodyPr tIns="72000" rIns="0" bIns="0"/>
          <a:lstStyle>
            <a:lvl1pPr algn="l">
              <a:lnSpc>
                <a:spcPct val="100000"/>
              </a:lnSpc>
              <a:spcBef>
                <a:spcPct val="50000"/>
              </a:spcBef>
              <a:defRPr kumimoji="0" lang="en-US" sz="2800" b="1" i="0" u="none" strike="noStrike" kern="0" cap="none" spc="0" normalizeH="0" baseline="0" noProof="0" dirty="0">
                <a:ln>
                  <a:noFill/>
                </a:ln>
                <a:solidFill>
                  <a:schemeClr val="bg1"/>
                </a:solidFill>
                <a:effectLst/>
                <a:uLnTx/>
                <a:uFillTx/>
                <a:latin typeface="+mj-lt"/>
                <a:ea typeface="+mn-ea"/>
                <a:cs typeface="+mn-cs"/>
              </a:defRPr>
            </a:lvl1pPr>
          </a:lstStyle>
          <a:p>
            <a:pPr lvl="0"/>
            <a:r>
              <a:rPr lang="en-US" dirty="0" smtClean="0"/>
              <a:t>Click to edit Master title style</a:t>
            </a:r>
            <a:endParaRPr lang="en-US" dirty="0"/>
          </a:p>
        </p:txBody>
      </p:sp>
      <p:sp>
        <p:nvSpPr>
          <p:cNvPr id="301128" name="Rectangle 72"/>
          <p:cNvSpPr>
            <a:spLocks noGrp="1" noChangeArrowheads="1"/>
          </p:cNvSpPr>
          <p:nvPr>
            <p:ph type="subTitle" sz="quarter" idx="1"/>
          </p:nvPr>
        </p:nvSpPr>
        <p:spPr>
          <a:xfrm>
            <a:off x="476250" y="5583375"/>
            <a:ext cx="7560000" cy="720000"/>
          </a:xfrm>
          <a:noFill/>
          <a:ln w="9525" algn="ctr">
            <a:noFill/>
            <a:miter lim="800000"/>
            <a:headEnd/>
            <a:tailEnd/>
          </a:ln>
        </p:spPr>
        <p:txBody>
          <a:bodyPr bIns="180000" anchor="b"/>
          <a:lstStyle>
            <a:lvl1pPr algn="l">
              <a:defRPr kumimoji="0" lang="en-US" sz="1800" b="0" i="0" u="none" strike="noStrike" kern="0" cap="none" spc="0" normalizeH="0" baseline="0" noProof="0" dirty="0">
                <a:ln>
                  <a:noFill/>
                </a:ln>
                <a:solidFill>
                  <a:schemeClr val="bg1"/>
                </a:solidFill>
                <a:effectLst/>
                <a:uLnTx/>
                <a:uFillTx/>
                <a:latin typeface="+mn-lt"/>
                <a:ea typeface="+mj-ea"/>
                <a:cs typeface="+mj-cs"/>
              </a:defRPr>
            </a:lvl1pPr>
          </a:lstStyle>
          <a:p>
            <a:pPr lvl="0"/>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vide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C:\Documents and Settings\raynfre\Application Data\Documentum\Checkout\Valinor_May11.wmf"/>
          <p:cNvPicPr>
            <a:picLocks noChangeAspect="1" noChangeArrowheads="1"/>
          </p:cNvPicPr>
          <p:nvPr userDrawn="1"/>
        </p:nvPicPr>
        <p:blipFill>
          <a:blip r:embed="rId3" cstate="print"/>
          <a:srcRect/>
          <a:stretch>
            <a:fillRect/>
          </a:stretch>
        </p:blipFill>
        <p:spPr bwMode="auto">
          <a:xfrm>
            <a:off x="476250" y="1009650"/>
            <a:ext cx="2303463" cy="717550"/>
          </a:xfrm>
          <a:prstGeom prst="rect">
            <a:avLst/>
          </a:prstGeom>
          <a:noFill/>
          <a:ln w="9525">
            <a:noFill/>
            <a:miter lim="800000"/>
            <a:headEnd/>
            <a:tailEnd/>
          </a:ln>
        </p:spPr>
      </p:pic>
      <p:sp>
        <p:nvSpPr>
          <p:cNvPr id="5" name="AutoShape 2"/>
          <p:cNvSpPr>
            <a:spLocks noChangeAspect="1" noChangeArrowheads="1"/>
          </p:cNvSpPr>
          <p:nvPr/>
        </p:nvSpPr>
        <p:spPr bwMode="auto">
          <a:xfrm>
            <a:off x="476250" y="1122363"/>
            <a:ext cx="2290763" cy="604837"/>
          </a:xfrm>
          <a:prstGeom prst="rect">
            <a:avLst/>
          </a:prstGeom>
          <a:noFill/>
        </p:spPr>
        <p:txBody>
          <a:bodyPr/>
          <a:lstStyle/>
          <a:p>
            <a:pPr>
              <a:defRPr/>
            </a:pPr>
            <a:endParaRPr lang="ru-RU"/>
          </a:p>
        </p:txBody>
      </p:sp>
      <p:sp>
        <p:nvSpPr>
          <p:cNvPr id="301115" name="Rectangle 59"/>
          <p:cNvSpPr>
            <a:spLocks noGrp="1" noChangeArrowheads="1"/>
          </p:cNvSpPr>
          <p:nvPr>
            <p:ph type="ctrTitle"/>
          </p:nvPr>
        </p:nvSpPr>
        <p:spPr>
          <a:xfrm>
            <a:off x="6038849" y="4267200"/>
            <a:ext cx="3586163" cy="684000"/>
          </a:xfrm>
          <a:prstGeom prst="rect">
            <a:avLst/>
          </a:prstGeom>
          <a:noFill/>
          <a:ln w="9525" algn="ctr">
            <a:noFill/>
            <a:miter lim="800000"/>
            <a:headEnd/>
            <a:tailEnd/>
          </a:ln>
        </p:spPr>
        <p:txBody>
          <a:bodyPr tIns="72000" rIns="0" bIns="0"/>
          <a:lstStyle>
            <a:lvl1pPr algn="l">
              <a:lnSpc>
                <a:spcPct val="100000"/>
              </a:lnSpc>
              <a:spcBef>
                <a:spcPct val="50000"/>
              </a:spcBef>
              <a:defRPr kumimoji="0" lang="en-US" sz="2000" b="1" i="0" u="none" strike="noStrike" kern="0" cap="none" spc="0" normalizeH="0" baseline="0" noProof="0" dirty="0">
                <a:ln>
                  <a:noFill/>
                </a:ln>
                <a:solidFill>
                  <a:schemeClr val="bg1"/>
                </a:solidFill>
                <a:effectLst/>
                <a:uLnTx/>
                <a:uFillTx/>
                <a:latin typeface="+mj-lt"/>
                <a:ea typeface="+mn-ea"/>
                <a:cs typeface="+mn-cs"/>
              </a:defRPr>
            </a:lvl1pPr>
          </a:lstStyle>
          <a:p>
            <a:pPr lvl="0"/>
            <a:r>
              <a:rPr lang="en-US" dirty="0" smtClean="0"/>
              <a:t>Click to edit Master title style</a:t>
            </a:r>
            <a:endParaRPr lang="en-US" dirty="0"/>
          </a:p>
        </p:txBody>
      </p:sp>
      <p:sp>
        <p:nvSpPr>
          <p:cNvPr id="301128" name="Rectangle 72"/>
          <p:cNvSpPr>
            <a:spLocks noGrp="1" noChangeArrowheads="1"/>
          </p:cNvSpPr>
          <p:nvPr>
            <p:ph type="subTitle" sz="quarter" idx="1"/>
          </p:nvPr>
        </p:nvSpPr>
        <p:spPr>
          <a:xfrm>
            <a:off x="6038849" y="4954725"/>
            <a:ext cx="3586163" cy="720000"/>
          </a:xfrm>
          <a:noFill/>
          <a:ln w="9525" algn="ctr">
            <a:noFill/>
            <a:miter lim="800000"/>
            <a:headEnd/>
            <a:tailEnd/>
          </a:ln>
        </p:spPr>
        <p:txBody>
          <a:bodyPr bIns="180000" anchor="b"/>
          <a:lstStyle>
            <a:lvl1pPr algn="l">
              <a:defRPr kumimoji="0" lang="en-US" sz="1600" b="0" i="0" u="none" strike="noStrike" kern="0" cap="none" spc="0" normalizeH="0" baseline="0" noProof="0" dirty="0">
                <a:ln>
                  <a:noFill/>
                </a:ln>
                <a:solidFill>
                  <a:schemeClr val="bg1"/>
                </a:solidFill>
                <a:effectLst/>
                <a:uLnTx/>
                <a:uFillTx/>
                <a:latin typeface="+mn-lt"/>
                <a:ea typeface="+mj-ea"/>
                <a:cs typeface="+mj-cs"/>
              </a:defRPr>
            </a:lvl1pPr>
          </a:lstStyle>
          <a:p>
            <a:pPr lvl="0"/>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76250" y="1428751"/>
            <a:ext cx="9148763" cy="5029994"/>
          </a:xfrm>
        </p:spPr>
        <p:txBody>
          <a:bodyPr/>
          <a:lstStyle>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25"/>
          <p:cNvSpPr>
            <a:spLocks noGrp="1"/>
          </p:cNvSpPr>
          <p:nvPr>
            <p:ph type="title"/>
          </p:nvPr>
        </p:nvSpPr>
        <p:spPr bwMode="auto">
          <a:xfrm>
            <a:off x="476250" y="57943"/>
            <a:ext cx="9148763" cy="760413"/>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4" name="SlideMasterFooter"/>
          <p:cNvSpPr>
            <a:spLocks noGrp="1" noChangeArrowheads="1"/>
          </p:cNvSpPr>
          <p:nvPr>
            <p:ph type="ftr" sz="quarter" idx="13"/>
          </p:nvPr>
        </p:nvSpPr>
        <p:spPr/>
        <p:txBody>
          <a:bodyPr/>
          <a:lstStyle>
            <a:lvl1pPr>
              <a:defRPr sz="1000">
                <a:solidFill>
                  <a:schemeClr val="bg1"/>
                </a:solidFill>
              </a:defRPr>
            </a:lvl1pPr>
          </a:lstStyle>
          <a:p>
            <a:pPr>
              <a:defRPr/>
            </a:pPr>
            <a:r>
              <a:rPr lang="en-GB"/>
              <a:t>11BLD0222_Client template 2</a:t>
            </a:r>
          </a:p>
        </p:txBody>
      </p:sp>
      <p:sp>
        <p:nvSpPr>
          <p:cNvPr id="5" name="Rectangle 608"/>
          <p:cNvSpPr>
            <a:spLocks noGrp="1" noChangeArrowheads="1"/>
          </p:cNvSpPr>
          <p:nvPr>
            <p:ph type="sldNum" sz="quarter" idx="14"/>
          </p:nvPr>
        </p:nvSpPr>
        <p:spPr/>
        <p:txBody>
          <a:bodyPr/>
          <a:lstStyle>
            <a:lvl1pPr>
              <a:defRPr sz="1000">
                <a:solidFill>
                  <a:schemeClr val="accent1"/>
                </a:solidFill>
              </a:defRPr>
            </a:lvl1pPr>
          </a:lstStyle>
          <a:p>
            <a:pPr>
              <a:defRPr/>
            </a:pPr>
            <a:fld id="{C310C220-0424-4DDD-BF38-764107123E9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5"/>
          <p:cNvSpPr>
            <a:spLocks noGrp="1"/>
          </p:cNvSpPr>
          <p:nvPr>
            <p:ph type="body" sz="quarter" idx="12"/>
          </p:nvPr>
        </p:nvSpPr>
        <p:spPr>
          <a:xfrm>
            <a:off x="476250" y="1816100"/>
            <a:ext cx="9148763"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5"/>
          <p:cNvSpPr>
            <a:spLocks noGrp="1"/>
          </p:cNvSpPr>
          <p:nvPr>
            <p:ph type="body" sz="quarter" idx="13"/>
          </p:nvPr>
        </p:nvSpPr>
        <p:spPr>
          <a:xfrm>
            <a:off x="476250" y="1498600"/>
            <a:ext cx="9148763" cy="317500"/>
          </a:xfrm>
        </p:spPr>
        <p:txBody>
          <a:bodyPr anchor="ctr"/>
          <a:lstStyle>
            <a:lvl1pPr algn="ctr">
              <a:defRPr sz="1600">
                <a:solidFill>
                  <a:schemeClr val="accent6"/>
                </a:solidFill>
              </a:defRPr>
            </a:lvl1pPr>
          </a:lstStyle>
          <a:p>
            <a:pPr lvl="0"/>
            <a:endParaRPr lang="en-GB" dirty="0"/>
          </a:p>
        </p:txBody>
      </p:sp>
      <p:sp>
        <p:nvSpPr>
          <p:cNvPr id="5" name="SlideMasterFooter"/>
          <p:cNvSpPr>
            <a:spLocks noGrp="1" noChangeArrowheads="1"/>
          </p:cNvSpPr>
          <p:nvPr>
            <p:ph type="ftr" sz="quarter" idx="14"/>
          </p:nvPr>
        </p:nvSpPr>
        <p:spPr>
          <a:ln/>
        </p:spPr>
        <p:txBody>
          <a:bodyPr/>
          <a:lstStyle>
            <a:lvl1pPr>
              <a:defRPr/>
            </a:lvl1pPr>
          </a:lstStyle>
          <a:p>
            <a:pPr>
              <a:defRPr/>
            </a:pPr>
            <a:r>
              <a:rPr lang="en-GB"/>
              <a:t>11BLD0222_Client template 2</a:t>
            </a:r>
            <a:endParaRPr lang="en-GB" dirty="0"/>
          </a:p>
        </p:txBody>
      </p:sp>
      <p:sp>
        <p:nvSpPr>
          <p:cNvPr id="7" name="Rectangle 608"/>
          <p:cNvSpPr>
            <a:spLocks noGrp="1" noChangeArrowheads="1"/>
          </p:cNvSpPr>
          <p:nvPr>
            <p:ph type="sldNum" sz="quarter" idx="15"/>
          </p:nvPr>
        </p:nvSpPr>
        <p:spPr>
          <a:ln/>
        </p:spPr>
        <p:txBody>
          <a:bodyPr/>
          <a:lstStyle>
            <a:lvl1pPr>
              <a:defRPr/>
            </a:lvl1pPr>
          </a:lstStyle>
          <a:p>
            <a:pPr>
              <a:defRPr/>
            </a:pPr>
            <a:fld id="{9A8456A0-2C96-477B-A7FD-0D130A07F83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76250" y="1428751"/>
            <a:ext cx="4500000" cy="502999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13"/>
          <p:cNvSpPr>
            <a:spLocks noGrp="1"/>
          </p:cNvSpPr>
          <p:nvPr>
            <p:ph type="body" sz="quarter" idx="16"/>
          </p:nvPr>
        </p:nvSpPr>
        <p:spPr>
          <a:xfrm>
            <a:off x="5129213" y="1428751"/>
            <a:ext cx="4500000" cy="502999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itle Placeholder 25"/>
          <p:cNvSpPr>
            <a:spLocks noGrp="1"/>
          </p:cNvSpPr>
          <p:nvPr>
            <p:ph type="title"/>
          </p:nvPr>
        </p:nvSpPr>
        <p:spPr bwMode="auto">
          <a:xfrm>
            <a:off x="476250" y="57943"/>
            <a:ext cx="9148763" cy="760413"/>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5" name="SlideMasterFooter"/>
          <p:cNvSpPr>
            <a:spLocks noGrp="1" noChangeArrowheads="1"/>
          </p:cNvSpPr>
          <p:nvPr>
            <p:ph type="ftr" sz="quarter" idx="17"/>
          </p:nvPr>
        </p:nvSpPr>
        <p:spPr>
          <a:ln/>
        </p:spPr>
        <p:txBody>
          <a:bodyPr/>
          <a:lstStyle>
            <a:lvl1pPr>
              <a:defRPr/>
            </a:lvl1pPr>
          </a:lstStyle>
          <a:p>
            <a:pPr>
              <a:defRPr/>
            </a:pPr>
            <a:r>
              <a:rPr lang="en-GB"/>
              <a:t>11BLD0222_Client template 2</a:t>
            </a:r>
            <a:endParaRPr lang="en-GB" dirty="0"/>
          </a:p>
        </p:txBody>
      </p:sp>
      <p:sp>
        <p:nvSpPr>
          <p:cNvPr id="6" name="Rectangle 608"/>
          <p:cNvSpPr>
            <a:spLocks noGrp="1" noChangeArrowheads="1"/>
          </p:cNvSpPr>
          <p:nvPr>
            <p:ph type="sldNum" sz="quarter" idx="18"/>
          </p:nvPr>
        </p:nvSpPr>
        <p:spPr>
          <a:ln/>
        </p:spPr>
        <p:txBody>
          <a:bodyPr/>
          <a:lstStyle>
            <a:lvl1pPr>
              <a:defRPr/>
            </a:lvl1pPr>
          </a:lstStyle>
          <a:p>
            <a:pPr>
              <a:defRPr/>
            </a:pPr>
            <a:fld id="{B60EF804-13BC-4ABF-999A-7D759361D06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25"/>
          <p:cNvSpPr txBox="1">
            <a:spLocks/>
          </p:cNvSpPr>
          <p:nvPr userDrawn="1"/>
        </p:nvSpPr>
        <p:spPr bwMode="auto">
          <a:xfrm>
            <a:off x="476250" y="57150"/>
            <a:ext cx="9148763" cy="760413"/>
          </a:xfrm>
          <a:prstGeom prst="rect">
            <a:avLst/>
          </a:prstGeom>
          <a:noFill/>
          <a:ln w="9525">
            <a:noFill/>
            <a:miter lim="800000"/>
            <a:headEnd/>
            <a:tailEnd/>
          </a:ln>
        </p:spPr>
        <p:txBody>
          <a:bodyPr lIns="0" anchor="b"/>
          <a:lstStyle/>
          <a:p>
            <a:pPr defTabSz="1009650" eaLnBrk="0" hangingPunct="0">
              <a:lnSpc>
                <a:spcPct val="85000"/>
              </a:lnSpc>
              <a:defRPr/>
            </a:pPr>
            <a:r>
              <a:rPr lang="en-US" sz="2400" b="1" kern="0">
                <a:latin typeface="+mj-lt"/>
                <a:ea typeface="+mj-ea"/>
                <a:cs typeface="+mj-cs"/>
              </a:rPr>
              <a:t>Click to edit Master title style</a:t>
            </a:r>
            <a:endParaRPr lang="en-GB" sz="2400" b="1" kern="0">
              <a:latin typeface="+mj-lt"/>
              <a:ea typeface="+mj-ea"/>
              <a:cs typeface="+mj-cs"/>
            </a:endParaRPr>
          </a:p>
        </p:txBody>
      </p:sp>
      <p:sp>
        <p:nvSpPr>
          <p:cNvPr id="9" name="Text Placeholder 8"/>
          <p:cNvSpPr>
            <a:spLocks noGrp="1"/>
          </p:cNvSpPr>
          <p:nvPr>
            <p:ph type="body" sz="quarter" idx="12"/>
          </p:nvPr>
        </p:nvSpPr>
        <p:spPr>
          <a:xfrm>
            <a:off x="476250" y="1428751"/>
            <a:ext cx="9148763" cy="52641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MasterFooter"/>
          <p:cNvSpPr>
            <a:spLocks noGrp="1" noChangeArrowheads="1"/>
          </p:cNvSpPr>
          <p:nvPr>
            <p:ph type="ftr" sz="quarter" idx="13"/>
          </p:nvPr>
        </p:nvSpPr>
        <p:spPr/>
        <p:txBody>
          <a:bodyPr/>
          <a:lstStyle>
            <a:lvl1pPr>
              <a:defRPr/>
            </a:lvl1pPr>
          </a:lstStyle>
          <a:p>
            <a:pPr>
              <a:defRPr/>
            </a:pPr>
            <a:r>
              <a:rPr lang="en-GB"/>
              <a:t>11BLD0222_Client template 2</a:t>
            </a:r>
          </a:p>
        </p:txBody>
      </p:sp>
      <p:sp>
        <p:nvSpPr>
          <p:cNvPr id="5" name="Rectangle 608"/>
          <p:cNvSpPr>
            <a:spLocks noGrp="1" noChangeArrowheads="1"/>
          </p:cNvSpPr>
          <p:nvPr>
            <p:ph type="sldNum" sz="quarter" idx="14"/>
          </p:nvPr>
        </p:nvSpPr>
        <p:spPr/>
        <p:txBody>
          <a:bodyPr/>
          <a:lstStyle>
            <a:lvl1pPr>
              <a:defRPr>
                <a:solidFill>
                  <a:schemeClr val="bg1"/>
                </a:solidFill>
              </a:defRPr>
            </a:lvl1pPr>
          </a:lstStyle>
          <a:p>
            <a:pPr>
              <a:defRPr/>
            </a:pPr>
            <a:fld id="{DC212EF2-05BC-4DCF-B2CE-4A957D16649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25"/>
          <p:cNvSpPr>
            <a:spLocks noGrp="1"/>
          </p:cNvSpPr>
          <p:nvPr>
            <p:ph type="title"/>
          </p:nvPr>
        </p:nvSpPr>
        <p:spPr bwMode="auto">
          <a:xfrm>
            <a:off x="476250" y="57943"/>
            <a:ext cx="9148763" cy="760413"/>
          </a:xfrm>
          <a:prstGeom prst="rect">
            <a:avLst/>
          </a:prstGeom>
          <a:noFill/>
          <a:ln w="9525">
            <a:noFill/>
            <a:miter lim="800000"/>
            <a:headEnd/>
            <a:tailEnd/>
          </a:ln>
        </p:spPr>
        <p:txBody>
          <a:bodyPr/>
          <a:lstStyle/>
          <a:p>
            <a:pPr lvl="0"/>
            <a:r>
              <a:rPr lang="en-US" smtClean="0"/>
              <a:t>Click to edit Master title style</a:t>
            </a:r>
            <a:endParaRPr lang="en-GB" smtClean="0"/>
          </a:p>
        </p:txBody>
      </p:sp>
      <p:sp>
        <p:nvSpPr>
          <p:cNvPr id="3" name="SlideMasterFooter"/>
          <p:cNvSpPr>
            <a:spLocks noGrp="1" noChangeArrowheads="1"/>
          </p:cNvSpPr>
          <p:nvPr>
            <p:ph type="ftr" sz="quarter" idx="10"/>
          </p:nvPr>
        </p:nvSpPr>
        <p:spPr>
          <a:ln/>
        </p:spPr>
        <p:txBody>
          <a:bodyPr/>
          <a:lstStyle>
            <a:lvl1pPr>
              <a:defRPr/>
            </a:lvl1pPr>
          </a:lstStyle>
          <a:p>
            <a:pPr>
              <a:defRPr/>
            </a:pPr>
            <a:r>
              <a:rPr lang="en-GB"/>
              <a:t>11BLD0222_Client template 2</a:t>
            </a:r>
            <a:endParaRPr lang="en-GB" dirty="0"/>
          </a:p>
        </p:txBody>
      </p:sp>
      <p:sp>
        <p:nvSpPr>
          <p:cNvPr id="4" name="Rectangle 608"/>
          <p:cNvSpPr>
            <a:spLocks noGrp="1" noChangeArrowheads="1"/>
          </p:cNvSpPr>
          <p:nvPr>
            <p:ph type="sldNum" sz="quarter" idx="11"/>
          </p:nvPr>
        </p:nvSpPr>
        <p:spPr>
          <a:ln/>
        </p:spPr>
        <p:txBody>
          <a:bodyPr/>
          <a:lstStyle>
            <a:lvl1pPr>
              <a:defRPr/>
            </a:lvl1pPr>
          </a:lstStyle>
          <a:p>
            <a:pPr>
              <a:defRPr/>
            </a:pPr>
            <a:fld id="{1ADD0AE6-C950-4A61-9BDC-F121C5C12EB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MasterFooter"/>
          <p:cNvSpPr>
            <a:spLocks noGrp="1" noChangeArrowheads="1"/>
          </p:cNvSpPr>
          <p:nvPr>
            <p:ph type="ftr" sz="quarter" idx="10"/>
          </p:nvPr>
        </p:nvSpPr>
        <p:spPr>
          <a:ln/>
        </p:spPr>
        <p:txBody>
          <a:bodyPr/>
          <a:lstStyle>
            <a:lvl1pPr>
              <a:defRPr/>
            </a:lvl1pPr>
          </a:lstStyle>
          <a:p>
            <a:pPr>
              <a:defRPr/>
            </a:pPr>
            <a:r>
              <a:rPr lang="en-GB"/>
              <a:t>11BLD0222_Client template 2</a:t>
            </a:r>
            <a:endParaRPr lang="en-GB" dirty="0"/>
          </a:p>
        </p:txBody>
      </p:sp>
      <p:sp>
        <p:nvSpPr>
          <p:cNvPr id="3" name="Rectangle 608"/>
          <p:cNvSpPr>
            <a:spLocks noGrp="1" noChangeArrowheads="1"/>
          </p:cNvSpPr>
          <p:nvPr>
            <p:ph type="sldNum" sz="quarter" idx="11"/>
          </p:nvPr>
        </p:nvSpPr>
        <p:spPr>
          <a:ln/>
        </p:spPr>
        <p:txBody>
          <a:bodyPr/>
          <a:lstStyle>
            <a:lvl1pPr>
              <a:defRPr/>
            </a:lvl1pPr>
          </a:lstStyle>
          <a:p>
            <a:pPr>
              <a:defRPr/>
            </a:pPr>
            <a:fld id="{42898FB8-F087-4EF5-B946-8F02CA22E5A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601"/>
          <p:cNvSpPr>
            <a:spLocks noGrp="1" noChangeArrowheads="1"/>
          </p:cNvSpPr>
          <p:nvPr>
            <p:ph type="body" idx="1"/>
          </p:nvPr>
        </p:nvSpPr>
        <p:spPr bwMode="auto">
          <a:xfrm>
            <a:off x="476250" y="1428750"/>
            <a:ext cx="9148763" cy="50307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0639" name="SlideMasterFooter"/>
          <p:cNvSpPr>
            <a:spLocks noGrp="1" noChangeArrowheads="1"/>
          </p:cNvSpPr>
          <p:nvPr>
            <p:ph type="ftr" sz="quarter" idx="3"/>
          </p:nvPr>
        </p:nvSpPr>
        <p:spPr bwMode="black">
          <a:xfrm>
            <a:off x="2346325" y="7253288"/>
            <a:ext cx="4330700" cy="2381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defRPr sz="1000">
                <a:solidFill>
                  <a:schemeClr val="bg1"/>
                </a:solidFill>
                <a:latin typeface="Arial" charset="0"/>
                <a:cs typeface="+mn-cs"/>
              </a:defRPr>
            </a:lvl1pPr>
          </a:lstStyle>
          <a:p>
            <a:pPr>
              <a:defRPr/>
            </a:pPr>
            <a:r>
              <a:rPr lang="en-GB"/>
              <a:t>11BLD0222_Client template 2</a:t>
            </a:r>
            <a:endParaRPr lang="en-GB" dirty="0"/>
          </a:p>
        </p:txBody>
      </p:sp>
      <p:sp>
        <p:nvSpPr>
          <p:cNvPr id="300640" name="Rectangle 608"/>
          <p:cNvSpPr>
            <a:spLocks noGrp="1" noChangeArrowheads="1"/>
          </p:cNvSpPr>
          <p:nvPr>
            <p:ph type="sldNum" sz="quarter" idx="4"/>
          </p:nvPr>
        </p:nvSpPr>
        <p:spPr bwMode="black">
          <a:xfrm>
            <a:off x="8948738" y="7253288"/>
            <a:ext cx="663575" cy="238125"/>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bodyPr>
          <a:lstStyle>
            <a:lvl1pPr algn="r" eaLnBrk="0" hangingPunct="0">
              <a:lnSpc>
                <a:spcPts val="800"/>
              </a:lnSpc>
              <a:spcBef>
                <a:spcPct val="0"/>
              </a:spcBef>
              <a:defRPr sz="1000" b="1">
                <a:solidFill>
                  <a:schemeClr val="bg1"/>
                </a:solidFill>
                <a:cs typeface="+mn-cs"/>
              </a:defRPr>
            </a:lvl1pPr>
          </a:lstStyle>
          <a:p>
            <a:pPr>
              <a:defRPr/>
            </a:pPr>
            <a:fld id="{BB96EC7C-1A7B-47A0-9704-32ACCB0F812C}" type="slidenum">
              <a:rPr lang="en-GB"/>
              <a:pPr>
                <a:defRPr/>
              </a:pPr>
              <a:t>‹#›</a:t>
            </a:fld>
            <a:endParaRPr lang="en-GB"/>
          </a:p>
        </p:txBody>
      </p:sp>
      <p:sp>
        <p:nvSpPr>
          <p:cNvPr id="1029" name="Title Placeholder 25"/>
          <p:cNvSpPr>
            <a:spLocks noGrp="1"/>
          </p:cNvSpPr>
          <p:nvPr>
            <p:ph type="title"/>
          </p:nvPr>
        </p:nvSpPr>
        <p:spPr bwMode="auto">
          <a:xfrm>
            <a:off x="476250" y="57150"/>
            <a:ext cx="9148763" cy="76041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GB" smtClean="0"/>
          </a:p>
        </p:txBody>
      </p:sp>
    </p:spTree>
  </p:cSld>
  <p:clrMap bg1="lt1" tx1="dk1" bg2="lt2" tx2="dk2" accent1="accent1" accent2="accent2" accent3="accent3" accent4="accent4" accent5="accent5" accent6="accent6" hlink="hlink" folHlink="folHlink"/>
  <p:sldLayoutIdLst>
    <p:sldLayoutId id="2147486028" r:id="rId1"/>
    <p:sldLayoutId id="2147486029" r:id="rId2"/>
    <p:sldLayoutId id="2147486030" r:id="rId3"/>
    <p:sldLayoutId id="2147486024" r:id="rId4"/>
    <p:sldLayoutId id="2147486025" r:id="rId5"/>
    <p:sldLayoutId id="2147486031" r:id="rId6"/>
    <p:sldLayoutId id="2147486026" r:id="rId7"/>
    <p:sldLayoutId id="2147486027" r:id="rId8"/>
  </p:sldLayoutIdLst>
  <p:hf hdr="0" dt="0"/>
  <p:txStyles>
    <p:titleStyle>
      <a:lvl1pPr algn="l" defTabSz="1009650" rtl="0" eaLnBrk="0" fontAlgn="base" hangingPunct="0">
        <a:lnSpc>
          <a:spcPct val="85000"/>
        </a:lnSpc>
        <a:spcBef>
          <a:spcPct val="0"/>
        </a:spcBef>
        <a:spcAft>
          <a:spcPct val="0"/>
        </a:spcAft>
        <a:defRPr sz="2400" b="1">
          <a:solidFill>
            <a:schemeClr val="bg1"/>
          </a:solidFill>
          <a:latin typeface="+mj-lt"/>
          <a:ea typeface="+mj-ea"/>
          <a:cs typeface="+mj-cs"/>
        </a:defRPr>
      </a:lvl1pPr>
      <a:lvl2pPr algn="l" defTabSz="1009650" rtl="0" eaLnBrk="0" fontAlgn="base" hangingPunct="0">
        <a:lnSpc>
          <a:spcPct val="85000"/>
        </a:lnSpc>
        <a:spcBef>
          <a:spcPct val="0"/>
        </a:spcBef>
        <a:spcAft>
          <a:spcPct val="0"/>
        </a:spcAft>
        <a:defRPr sz="2400" b="1">
          <a:solidFill>
            <a:schemeClr val="bg1"/>
          </a:solidFill>
          <a:latin typeface="Arial" charset="0"/>
        </a:defRPr>
      </a:lvl2pPr>
      <a:lvl3pPr algn="l" defTabSz="1009650" rtl="0" eaLnBrk="0" fontAlgn="base" hangingPunct="0">
        <a:lnSpc>
          <a:spcPct val="85000"/>
        </a:lnSpc>
        <a:spcBef>
          <a:spcPct val="0"/>
        </a:spcBef>
        <a:spcAft>
          <a:spcPct val="0"/>
        </a:spcAft>
        <a:defRPr sz="2400" b="1">
          <a:solidFill>
            <a:schemeClr val="bg1"/>
          </a:solidFill>
          <a:latin typeface="Arial" charset="0"/>
        </a:defRPr>
      </a:lvl3pPr>
      <a:lvl4pPr algn="l" defTabSz="1009650" rtl="0" eaLnBrk="0" fontAlgn="base" hangingPunct="0">
        <a:lnSpc>
          <a:spcPct val="85000"/>
        </a:lnSpc>
        <a:spcBef>
          <a:spcPct val="0"/>
        </a:spcBef>
        <a:spcAft>
          <a:spcPct val="0"/>
        </a:spcAft>
        <a:defRPr sz="2400" b="1">
          <a:solidFill>
            <a:schemeClr val="bg1"/>
          </a:solidFill>
          <a:latin typeface="Arial" charset="0"/>
        </a:defRPr>
      </a:lvl4pPr>
      <a:lvl5pPr algn="l" defTabSz="1009650" rtl="0" eaLnBrk="0" fontAlgn="base" hangingPunct="0">
        <a:lnSpc>
          <a:spcPct val="85000"/>
        </a:lnSpc>
        <a:spcBef>
          <a:spcPct val="0"/>
        </a:spcBef>
        <a:spcAft>
          <a:spcPct val="0"/>
        </a:spcAft>
        <a:defRPr sz="2400" b="1">
          <a:solidFill>
            <a:schemeClr val="bg1"/>
          </a:solidFill>
          <a:latin typeface="Arial" charset="0"/>
        </a:defRPr>
      </a:lvl5pPr>
      <a:lvl6pPr marL="457200" algn="l" defTabSz="1009650" rtl="0" eaLnBrk="1" fontAlgn="base" hangingPunct="1">
        <a:lnSpc>
          <a:spcPct val="85000"/>
        </a:lnSpc>
        <a:spcBef>
          <a:spcPct val="0"/>
        </a:spcBef>
        <a:spcAft>
          <a:spcPct val="0"/>
        </a:spcAft>
        <a:defRPr sz="2000" b="1">
          <a:solidFill>
            <a:schemeClr val="tx2"/>
          </a:solidFill>
          <a:latin typeface="Arial" charset="0"/>
        </a:defRPr>
      </a:lvl6pPr>
      <a:lvl7pPr marL="914400" algn="l" defTabSz="1009650" rtl="0" eaLnBrk="1" fontAlgn="base" hangingPunct="1">
        <a:lnSpc>
          <a:spcPct val="85000"/>
        </a:lnSpc>
        <a:spcBef>
          <a:spcPct val="0"/>
        </a:spcBef>
        <a:spcAft>
          <a:spcPct val="0"/>
        </a:spcAft>
        <a:defRPr sz="2000" b="1">
          <a:solidFill>
            <a:schemeClr val="tx2"/>
          </a:solidFill>
          <a:latin typeface="Arial" charset="0"/>
        </a:defRPr>
      </a:lvl7pPr>
      <a:lvl8pPr marL="1371600" algn="l" defTabSz="1009650" rtl="0" eaLnBrk="1" fontAlgn="base" hangingPunct="1">
        <a:lnSpc>
          <a:spcPct val="85000"/>
        </a:lnSpc>
        <a:spcBef>
          <a:spcPct val="0"/>
        </a:spcBef>
        <a:spcAft>
          <a:spcPct val="0"/>
        </a:spcAft>
        <a:defRPr sz="2000" b="1">
          <a:solidFill>
            <a:schemeClr val="tx2"/>
          </a:solidFill>
          <a:latin typeface="Arial" charset="0"/>
        </a:defRPr>
      </a:lvl8pPr>
      <a:lvl9pPr marL="1828800" algn="l" defTabSz="1009650" rtl="0" eaLnBrk="1" fontAlgn="base" hangingPunct="1">
        <a:lnSpc>
          <a:spcPct val="85000"/>
        </a:lnSpc>
        <a:spcBef>
          <a:spcPct val="0"/>
        </a:spcBef>
        <a:spcAft>
          <a:spcPct val="0"/>
        </a:spcAft>
        <a:defRPr sz="2000" b="1">
          <a:solidFill>
            <a:schemeClr val="tx2"/>
          </a:solidFill>
          <a:latin typeface="Arial" charset="0"/>
        </a:defRPr>
      </a:lvl9pPr>
    </p:titleStyle>
    <p:bodyStyle>
      <a:lvl1pPr marL="342900" indent="-342900" algn="l" defTabSz="1009650" rtl="0" eaLnBrk="0" fontAlgn="base" hangingPunct="0">
        <a:lnSpc>
          <a:spcPts val="1575"/>
        </a:lnSpc>
        <a:spcBef>
          <a:spcPts val="1388"/>
        </a:spcBef>
        <a:spcAft>
          <a:spcPct val="0"/>
        </a:spcAft>
        <a:buSzPct val="75000"/>
        <a:buFont typeface="Wingdings" pitchFamily="2" charset="2"/>
        <a:defRPr sz="1200" b="1">
          <a:solidFill>
            <a:schemeClr val="accent2"/>
          </a:solidFill>
          <a:latin typeface="+mn-lt"/>
          <a:ea typeface="+mn-ea"/>
          <a:cs typeface="+mn-cs"/>
        </a:defRPr>
      </a:lvl1pPr>
      <a:lvl2pPr marL="1588" indent="-1588" algn="l" defTabSz="1009650" rtl="0" eaLnBrk="0" fontAlgn="base" hangingPunct="0">
        <a:lnSpc>
          <a:spcPts val="1600"/>
        </a:lnSpc>
        <a:spcBef>
          <a:spcPts val="600"/>
        </a:spcBef>
        <a:spcAft>
          <a:spcPct val="0"/>
        </a:spcAft>
        <a:buSzPct val="75000"/>
        <a:buFont typeface="Wingdings" pitchFamily="2" charset="2"/>
        <a:defRPr sz="1200">
          <a:solidFill>
            <a:srgbClr val="464F6E"/>
          </a:solidFill>
          <a:latin typeface="+mn-lt"/>
        </a:defRPr>
      </a:lvl2pPr>
      <a:lvl3pPr marL="142875" indent="-139700" algn="l" defTabSz="1009650" rtl="0" eaLnBrk="0" fontAlgn="base" hangingPunct="0">
        <a:lnSpc>
          <a:spcPts val="1575"/>
        </a:lnSpc>
        <a:spcBef>
          <a:spcPts val="300"/>
        </a:spcBef>
        <a:spcAft>
          <a:spcPts val="300"/>
        </a:spcAft>
        <a:buClr>
          <a:schemeClr val="accent2"/>
        </a:buClr>
        <a:buSzPct val="100000"/>
        <a:buFont typeface="Wingdings 3" pitchFamily="18" charset="2"/>
        <a:buChar char=""/>
        <a:defRPr sz="1200">
          <a:solidFill>
            <a:srgbClr val="464F6E"/>
          </a:solidFill>
          <a:latin typeface="+mn-lt"/>
        </a:defRPr>
      </a:lvl3pPr>
      <a:lvl4pPr marL="285750" indent="-141288" algn="l" defTabSz="1009650" rtl="0" eaLnBrk="0" fontAlgn="base" hangingPunct="0">
        <a:lnSpc>
          <a:spcPts val="1575"/>
        </a:lnSpc>
        <a:spcBef>
          <a:spcPts val="300"/>
        </a:spcBef>
        <a:spcAft>
          <a:spcPts val="300"/>
        </a:spcAft>
        <a:buClr>
          <a:schemeClr val="accent2"/>
        </a:buClr>
        <a:buChar char="–"/>
        <a:defRPr sz="1200">
          <a:solidFill>
            <a:srgbClr val="464F6E"/>
          </a:solidFill>
          <a:latin typeface="+mn-lt"/>
        </a:defRPr>
      </a:lvl4pPr>
      <a:lvl5pPr marL="438150" indent="-150813" algn="l" defTabSz="1009650" rtl="0" eaLnBrk="0" fontAlgn="base" hangingPunct="0">
        <a:lnSpc>
          <a:spcPts val="1575"/>
        </a:lnSpc>
        <a:spcBef>
          <a:spcPts val="300"/>
        </a:spcBef>
        <a:spcAft>
          <a:spcPts val="300"/>
        </a:spcAft>
        <a:buClr>
          <a:schemeClr val="accent2"/>
        </a:buClr>
        <a:buChar char="–"/>
        <a:defRPr sz="1200">
          <a:solidFill>
            <a:srgbClr val="464F6E"/>
          </a:solidFill>
          <a:latin typeface="+mn-lt"/>
        </a:defRPr>
      </a:lvl5pPr>
      <a:lvl6pPr marL="895350" indent="-150813" algn="l" defTabSz="1009650" rtl="0" eaLnBrk="1" fontAlgn="base" hangingPunct="1">
        <a:lnSpc>
          <a:spcPts val="1575"/>
        </a:lnSpc>
        <a:spcBef>
          <a:spcPts val="200"/>
        </a:spcBef>
        <a:spcAft>
          <a:spcPct val="0"/>
        </a:spcAft>
        <a:buChar char="–"/>
        <a:defRPr sz="1200">
          <a:solidFill>
            <a:schemeClr val="tx1"/>
          </a:solidFill>
          <a:latin typeface="+mn-lt"/>
        </a:defRPr>
      </a:lvl6pPr>
      <a:lvl7pPr marL="1352550" indent="-150813" algn="l" defTabSz="1009650" rtl="0" eaLnBrk="1" fontAlgn="base" hangingPunct="1">
        <a:lnSpc>
          <a:spcPts val="1575"/>
        </a:lnSpc>
        <a:spcBef>
          <a:spcPts val="200"/>
        </a:spcBef>
        <a:spcAft>
          <a:spcPct val="0"/>
        </a:spcAft>
        <a:buChar char="–"/>
        <a:defRPr sz="1200">
          <a:solidFill>
            <a:schemeClr val="tx1"/>
          </a:solidFill>
          <a:latin typeface="+mn-lt"/>
        </a:defRPr>
      </a:lvl7pPr>
      <a:lvl8pPr marL="1809750" indent="-150813" algn="l" defTabSz="1009650" rtl="0" eaLnBrk="1" fontAlgn="base" hangingPunct="1">
        <a:lnSpc>
          <a:spcPts val="1575"/>
        </a:lnSpc>
        <a:spcBef>
          <a:spcPts val="200"/>
        </a:spcBef>
        <a:spcAft>
          <a:spcPct val="0"/>
        </a:spcAft>
        <a:buChar char="–"/>
        <a:defRPr sz="1200">
          <a:solidFill>
            <a:schemeClr val="tx1"/>
          </a:solidFill>
          <a:latin typeface="+mn-lt"/>
        </a:defRPr>
      </a:lvl8pPr>
      <a:lvl9pPr marL="2266950" indent="-150813" algn="l" defTabSz="1009650" rtl="0" eaLnBrk="1" fontAlgn="base" hangingPunct="1">
        <a:lnSpc>
          <a:spcPts val="1575"/>
        </a:lnSpc>
        <a:spcBef>
          <a:spcPts val="2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chart" Target="../charts/chart2.xml"/><Relationship Id="rId7" Type="http://schemas.openxmlformats.org/officeDocument/2006/relationships/image" Target="../media/image19.emf"/><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455613" y="5881688"/>
            <a:ext cx="7559675" cy="720725"/>
          </a:xfrm>
        </p:spPr>
        <p:txBody>
          <a:bodyPr/>
          <a:lstStyle/>
          <a:p>
            <a:pPr>
              <a:defRPr/>
            </a:pPr>
            <a:r>
              <a:rPr dirty="0" smtClean="0"/>
              <a:t>Investment Opportunity</a:t>
            </a:r>
            <a:endParaRPr lang="en-GB" dirty="0" smtClean="0"/>
          </a:p>
          <a:p>
            <a:pPr>
              <a:defRPr/>
            </a:pPr>
            <a:r>
              <a:rPr lang="en-GB" dirty="0" smtClean="0"/>
              <a:t>December 2011</a:t>
            </a:r>
          </a:p>
        </p:txBody>
      </p:sp>
      <p:sp>
        <p:nvSpPr>
          <p:cNvPr id="5" name="Title 1"/>
          <p:cNvSpPr>
            <a:spLocks noGrp="1"/>
          </p:cNvSpPr>
          <p:nvPr>
            <p:ph type="ctrTitle"/>
          </p:nvPr>
        </p:nvSpPr>
        <p:spPr>
          <a:xfrm>
            <a:off x="485775" y="4286250"/>
            <a:ext cx="7559675" cy="1368425"/>
          </a:xfrm>
        </p:spPr>
        <p:txBody>
          <a:bodyPr/>
          <a:lstStyle/>
          <a:p>
            <a:pPr>
              <a:defRPr/>
            </a:pPr>
            <a:r>
              <a:rPr lang="en-GB" dirty="0" err="1" smtClean="0"/>
              <a:t>Valinor</a:t>
            </a:r>
            <a:r>
              <a:rPr lang="en-GB" dirty="0" smtClean="0"/>
              <a:t> Public Limited</a:t>
            </a:r>
            <a:br>
              <a:rPr lang="en-GB" dirty="0" smtClean="0"/>
            </a:br>
            <a:r>
              <a:rPr lang="en-GB" sz="2000" b="0" dirty="0" smtClean="0"/>
              <a:t>International Agro Holding</a:t>
            </a:r>
            <a:endParaRPr lang="en-GB" sz="20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49"/>
          <p:cNvGrpSpPr>
            <a:grpSpLocks/>
          </p:cNvGrpSpPr>
          <p:nvPr/>
        </p:nvGrpSpPr>
        <p:grpSpPr bwMode="auto">
          <a:xfrm>
            <a:off x="1152525" y="2609850"/>
            <a:ext cx="7964488" cy="981075"/>
            <a:chOff x="0" y="0"/>
            <a:chExt cx="7962900" cy="983249"/>
          </a:xfrm>
        </p:grpSpPr>
        <p:graphicFrame>
          <p:nvGraphicFramePr>
            <p:cNvPr id="29" name="Chart 28"/>
            <p:cNvGraphicFramePr>
              <a:graphicFrameLocks/>
            </p:cNvGraphicFramePr>
            <p:nvPr/>
          </p:nvGraphicFramePr>
          <p:xfrm>
            <a:off x="21166" y="0"/>
            <a:ext cx="7704667" cy="983249"/>
          </p:xfrm>
          <a:graphic>
            <a:graphicData uri="http://schemas.openxmlformats.org/drawingml/2006/chart">
              <c:chart xmlns:c="http://schemas.openxmlformats.org/drawingml/2006/chart" xmlns:r="http://schemas.openxmlformats.org/officeDocument/2006/relationships" r:id="rId2"/>
            </a:graphicData>
          </a:graphic>
        </p:graphicFrame>
        <p:sp>
          <p:nvSpPr>
            <p:cNvPr id="15391" name="Rectangle 51"/>
            <p:cNvSpPr>
              <a:spLocks noChangeArrowheads="1"/>
            </p:cNvSpPr>
            <p:nvPr/>
          </p:nvSpPr>
          <p:spPr bwMode="auto">
            <a:xfrm>
              <a:off x="0" y="1"/>
              <a:ext cx="7810500" cy="444500"/>
            </a:xfrm>
            <a:prstGeom prst="rect">
              <a:avLst/>
            </a:prstGeom>
            <a:solidFill>
              <a:srgbClr val="FFFFFF"/>
            </a:solidFill>
            <a:ln w="12700" algn="ctr">
              <a:solidFill>
                <a:srgbClr val="FFFFFF"/>
              </a:solidFill>
              <a:round/>
              <a:headEnd/>
              <a:tailEnd/>
            </a:ln>
          </p:spPr>
          <p:txBody>
            <a:bodyPr/>
            <a:lstStyle/>
            <a:p>
              <a:endParaRPr lang="en-US"/>
            </a:p>
          </p:txBody>
        </p:sp>
        <p:sp>
          <p:nvSpPr>
            <p:cNvPr id="15392" name="Rectangle 52"/>
            <p:cNvSpPr>
              <a:spLocks noChangeArrowheads="1"/>
            </p:cNvSpPr>
            <p:nvPr/>
          </p:nvSpPr>
          <p:spPr bwMode="auto">
            <a:xfrm>
              <a:off x="152400" y="152401"/>
              <a:ext cx="7810500" cy="444500"/>
            </a:xfrm>
            <a:prstGeom prst="rect">
              <a:avLst/>
            </a:prstGeom>
            <a:solidFill>
              <a:srgbClr val="FFFFFF"/>
            </a:solidFill>
            <a:ln w="12700" algn="ctr">
              <a:solidFill>
                <a:srgbClr val="FFFFFF"/>
              </a:solidFill>
              <a:round/>
              <a:headEnd/>
              <a:tailEnd/>
            </a:ln>
          </p:spPr>
          <p:txBody>
            <a:bodyPr/>
            <a:lstStyle/>
            <a:p>
              <a:endParaRPr lang="en-US"/>
            </a:p>
          </p:txBody>
        </p:sp>
      </p:grpSp>
      <p:sp>
        <p:nvSpPr>
          <p:cNvPr id="15364" name="Title 6"/>
          <p:cNvSpPr>
            <a:spLocks noGrp="1"/>
          </p:cNvSpPr>
          <p:nvPr>
            <p:ph type="title"/>
          </p:nvPr>
        </p:nvSpPr>
        <p:spPr>
          <a:xfrm>
            <a:off x="476250" y="57150"/>
            <a:ext cx="9148763" cy="760413"/>
          </a:xfrm>
        </p:spPr>
        <p:txBody>
          <a:bodyPr/>
          <a:lstStyle/>
          <a:p>
            <a:r>
              <a:rPr lang="en-US" smtClean="0"/>
              <a:t>High Operating Efficiency: Achieved Results </a:t>
            </a:r>
          </a:p>
        </p:txBody>
      </p:sp>
      <p:sp>
        <p:nvSpPr>
          <p:cNvPr id="15365" name="Slide Number Placeholder 3"/>
          <p:cNvSpPr txBox="1">
            <a:spLocks/>
          </p:cNvSpPr>
          <p:nvPr/>
        </p:nvSpPr>
        <p:spPr bwMode="auto">
          <a:xfrm>
            <a:off x="8948738" y="7253288"/>
            <a:ext cx="663575" cy="238125"/>
          </a:xfrm>
          <a:prstGeom prst="rect">
            <a:avLst/>
          </a:prstGeom>
          <a:noFill/>
          <a:ln w="9525">
            <a:noFill/>
            <a:miter lim="800000"/>
            <a:headEnd/>
            <a:tailEnd/>
          </a:ln>
        </p:spPr>
        <p:txBody>
          <a:bodyPr/>
          <a:lstStyle/>
          <a:p>
            <a:pPr algn="ctr" eaLnBrk="0" hangingPunct="0">
              <a:spcBef>
                <a:spcPct val="50000"/>
              </a:spcBef>
            </a:pPr>
            <a:fld id="{3259D335-D56B-4712-92ED-EF21589E28C7}" type="slidenum">
              <a:rPr lang="en-GB"/>
              <a:pPr algn="ctr" eaLnBrk="0" hangingPunct="0">
                <a:spcBef>
                  <a:spcPct val="50000"/>
                </a:spcBef>
              </a:pPr>
              <a:t>9</a:t>
            </a:fld>
            <a:endParaRPr lang="en-GB"/>
          </a:p>
        </p:txBody>
      </p:sp>
      <p:sp>
        <p:nvSpPr>
          <p:cNvPr id="15366" name="Slide Number Placeholder 3"/>
          <p:cNvSpPr txBox="1">
            <a:spLocks/>
          </p:cNvSpPr>
          <p:nvPr/>
        </p:nvSpPr>
        <p:spPr bwMode="auto">
          <a:xfrm>
            <a:off x="8948738" y="7253288"/>
            <a:ext cx="663575" cy="238125"/>
          </a:xfrm>
          <a:prstGeom prst="rect">
            <a:avLst/>
          </a:prstGeom>
          <a:noFill/>
          <a:ln w="9525">
            <a:noFill/>
            <a:miter lim="800000"/>
            <a:headEnd/>
            <a:tailEnd/>
          </a:ln>
        </p:spPr>
        <p:txBody>
          <a:bodyPr/>
          <a:lstStyle/>
          <a:p>
            <a:pPr algn="ctr" eaLnBrk="0" hangingPunct="0">
              <a:spcBef>
                <a:spcPct val="50000"/>
              </a:spcBef>
            </a:pPr>
            <a:fld id="{F75A8910-4F84-4282-9F3D-A4DE8155BE10}" type="slidenum">
              <a:rPr lang="en-GB"/>
              <a:pPr algn="ctr" eaLnBrk="0" hangingPunct="0">
                <a:spcBef>
                  <a:spcPct val="50000"/>
                </a:spcBef>
              </a:pPr>
              <a:t>9</a:t>
            </a:fld>
            <a:endParaRPr lang="en-GB"/>
          </a:p>
        </p:txBody>
      </p:sp>
      <p:sp>
        <p:nvSpPr>
          <p:cNvPr id="21" name="TextBox 20"/>
          <p:cNvSpPr txBox="1"/>
          <p:nvPr/>
        </p:nvSpPr>
        <p:spPr>
          <a:xfrm>
            <a:off x="1184275" y="925513"/>
            <a:ext cx="2419350" cy="338137"/>
          </a:xfrm>
          <a:prstGeom prst="rect">
            <a:avLst/>
          </a:prstGeom>
          <a:noFill/>
        </p:spPr>
        <p:txBody>
          <a:bodyPr>
            <a:spAutoFit/>
          </a:bodyPr>
          <a:lstStyle/>
          <a:p>
            <a:pPr algn="ctr" eaLnBrk="0" hangingPunct="0">
              <a:spcBef>
                <a:spcPct val="50000"/>
              </a:spcBef>
              <a:defRPr/>
            </a:pPr>
            <a:r>
              <a:rPr lang="en-GB" sz="1600" b="1">
                <a:solidFill>
                  <a:schemeClr val="accent6"/>
                </a:solidFill>
                <a:cs typeface="+mn-cs"/>
              </a:rPr>
              <a:t>Wheat </a:t>
            </a:r>
            <a:r>
              <a:rPr lang="en-GB" sz="1600" b="1" dirty="0">
                <a:solidFill>
                  <a:schemeClr val="accent6"/>
                </a:solidFill>
                <a:cs typeface="+mn-cs"/>
              </a:rPr>
              <a:t>yield</a:t>
            </a:r>
          </a:p>
        </p:txBody>
      </p:sp>
      <p:cxnSp>
        <p:nvCxnSpPr>
          <p:cNvPr id="24" name="Straight Connector 23"/>
          <p:cNvCxnSpPr/>
          <p:nvPr/>
        </p:nvCxnSpPr>
        <p:spPr bwMode="auto">
          <a:xfrm>
            <a:off x="984250" y="1266825"/>
            <a:ext cx="2790825"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26" name="TextBox 25"/>
          <p:cNvSpPr txBox="1"/>
          <p:nvPr/>
        </p:nvSpPr>
        <p:spPr>
          <a:xfrm>
            <a:off x="4256088" y="925513"/>
            <a:ext cx="2419350" cy="338137"/>
          </a:xfrm>
          <a:prstGeom prst="rect">
            <a:avLst/>
          </a:prstGeom>
          <a:noFill/>
        </p:spPr>
        <p:txBody>
          <a:bodyPr>
            <a:spAutoFit/>
          </a:bodyPr>
          <a:lstStyle/>
          <a:p>
            <a:pPr algn="ctr" eaLnBrk="0" hangingPunct="0">
              <a:spcBef>
                <a:spcPct val="50000"/>
              </a:spcBef>
              <a:defRPr/>
            </a:pPr>
            <a:r>
              <a:rPr lang="en-GB" sz="1600" b="1" dirty="0">
                <a:solidFill>
                  <a:schemeClr val="accent6"/>
                </a:solidFill>
              </a:rPr>
              <a:t>Sunflower seed yield</a:t>
            </a:r>
            <a:endParaRPr lang="en-GB" sz="1600" b="1" dirty="0">
              <a:solidFill>
                <a:schemeClr val="accent6"/>
              </a:solidFill>
              <a:cs typeface="+mn-cs"/>
            </a:endParaRPr>
          </a:p>
        </p:txBody>
      </p:sp>
      <p:cxnSp>
        <p:nvCxnSpPr>
          <p:cNvPr id="28" name="Straight Connector 27"/>
          <p:cNvCxnSpPr/>
          <p:nvPr/>
        </p:nvCxnSpPr>
        <p:spPr bwMode="auto">
          <a:xfrm>
            <a:off x="4056063" y="1266825"/>
            <a:ext cx="2790825"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30" name="TextBox 29"/>
          <p:cNvSpPr txBox="1"/>
          <p:nvPr/>
        </p:nvSpPr>
        <p:spPr>
          <a:xfrm>
            <a:off x="7212013" y="915988"/>
            <a:ext cx="2419350" cy="338137"/>
          </a:xfrm>
          <a:prstGeom prst="rect">
            <a:avLst/>
          </a:prstGeom>
          <a:noFill/>
        </p:spPr>
        <p:txBody>
          <a:bodyPr>
            <a:spAutoFit/>
          </a:bodyPr>
          <a:lstStyle/>
          <a:p>
            <a:pPr algn="ctr" eaLnBrk="0" hangingPunct="0">
              <a:spcBef>
                <a:spcPct val="50000"/>
              </a:spcBef>
              <a:defRPr/>
            </a:pPr>
            <a:r>
              <a:rPr lang="en-GB" sz="1600" b="1" dirty="0">
                <a:solidFill>
                  <a:schemeClr val="accent6"/>
                </a:solidFill>
              </a:rPr>
              <a:t>Winter rapeseed yield</a:t>
            </a:r>
            <a:endParaRPr lang="en-GB" sz="1600" b="1" dirty="0">
              <a:solidFill>
                <a:schemeClr val="accent6"/>
              </a:solidFill>
              <a:cs typeface="+mn-cs"/>
            </a:endParaRPr>
          </a:p>
        </p:txBody>
      </p:sp>
      <p:cxnSp>
        <p:nvCxnSpPr>
          <p:cNvPr id="32" name="Straight Connector 31"/>
          <p:cNvCxnSpPr/>
          <p:nvPr/>
        </p:nvCxnSpPr>
        <p:spPr bwMode="auto">
          <a:xfrm>
            <a:off x="7161213" y="1268413"/>
            <a:ext cx="2608262"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36" name="Text Box 30"/>
          <p:cNvSpPr txBox="1">
            <a:spLocks noChangeArrowheads="1"/>
          </p:cNvSpPr>
          <p:nvPr/>
        </p:nvSpPr>
        <p:spPr bwMode="blackGray">
          <a:xfrm>
            <a:off x="989013" y="3751263"/>
            <a:ext cx="3133725" cy="161925"/>
          </a:xfrm>
          <a:prstGeom prst="rect">
            <a:avLst/>
          </a:prstGeom>
          <a:noFill/>
          <a:ln w="9525">
            <a:noFill/>
            <a:miter lim="800000"/>
            <a:headEnd/>
            <a:tailEnd/>
          </a:ln>
        </p:spPr>
        <p:txBody>
          <a:bodyPr lIns="0" tIns="18963" rIns="75852" bIns="18963" anchor="b">
            <a:spAutoFit/>
          </a:bodyPr>
          <a:lstStyle/>
          <a:p>
            <a:pPr marL="606425" indent="-606425" algn="ctr" eaLnBrk="0" hangingPunct="0">
              <a:spcBef>
                <a:spcPct val="50000"/>
              </a:spcBef>
              <a:defRPr/>
            </a:pPr>
            <a:r>
              <a:rPr lang="en-GB" sz="800" i="1" dirty="0">
                <a:solidFill>
                  <a:schemeClr val="accent6"/>
                </a:solidFill>
                <a:cs typeface="+mn-cs"/>
              </a:rPr>
              <a:t>Source:  Company data, </a:t>
            </a:r>
            <a:r>
              <a:rPr lang="en-GB" sz="800" i="1" dirty="0" err="1">
                <a:solidFill>
                  <a:schemeClr val="accent6"/>
                </a:solidFill>
                <a:cs typeface="+mn-cs"/>
              </a:rPr>
              <a:t>Rosstat</a:t>
            </a:r>
            <a:r>
              <a:rPr lang="en-GB" sz="800" i="1" dirty="0">
                <a:solidFill>
                  <a:schemeClr val="accent6"/>
                </a:solidFill>
                <a:cs typeface="+mn-cs"/>
              </a:rPr>
              <a:t>, </a:t>
            </a:r>
            <a:r>
              <a:rPr lang="en-GB" sz="800" i="1" dirty="0" err="1">
                <a:solidFill>
                  <a:schemeClr val="accent6"/>
                </a:solidFill>
                <a:cs typeface="+mn-cs"/>
              </a:rPr>
              <a:t>SovEcon</a:t>
            </a:r>
            <a:r>
              <a:rPr lang="en-GB" sz="800" i="1" dirty="0">
                <a:solidFill>
                  <a:schemeClr val="accent6"/>
                </a:solidFill>
                <a:cs typeface="+mn-cs"/>
              </a:rPr>
              <a:t>, </a:t>
            </a:r>
            <a:r>
              <a:rPr lang="en-GB" sz="800" i="1" dirty="0" err="1">
                <a:solidFill>
                  <a:schemeClr val="accent6"/>
                </a:solidFill>
                <a:cs typeface="+mn-cs"/>
              </a:rPr>
              <a:t>Ukrstat</a:t>
            </a:r>
            <a:r>
              <a:rPr lang="en-GB" sz="800" i="1" dirty="0">
                <a:solidFill>
                  <a:schemeClr val="accent6"/>
                </a:solidFill>
                <a:cs typeface="+mn-cs"/>
              </a:rPr>
              <a:t>, </a:t>
            </a:r>
            <a:r>
              <a:rPr lang="en-GB" sz="800" i="1" dirty="0" err="1">
                <a:solidFill>
                  <a:schemeClr val="accent6"/>
                </a:solidFill>
                <a:cs typeface="+mn-cs"/>
              </a:rPr>
              <a:t>Apk</a:t>
            </a:r>
            <a:r>
              <a:rPr lang="en-GB" sz="800" i="1" dirty="0">
                <a:solidFill>
                  <a:schemeClr val="accent6"/>
                </a:solidFill>
                <a:cs typeface="+mn-cs"/>
              </a:rPr>
              <a:t>-Inform</a:t>
            </a:r>
          </a:p>
        </p:txBody>
      </p:sp>
      <p:sp>
        <p:nvSpPr>
          <p:cNvPr id="15374" name="Slide Number Placeholder 2"/>
          <p:cNvSpPr txBox="1">
            <a:spLocks/>
          </p:cNvSpPr>
          <p:nvPr/>
        </p:nvSpPr>
        <p:spPr bwMode="black">
          <a:xfrm>
            <a:off x="9223375" y="7102475"/>
            <a:ext cx="663575" cy="238125"/>
          </a:xfrm>
          <a:prstGeom prst="rect">
            <a:avLst/>
          </a:prstGeom>
          <a:noFill/>
          <a:ln w="9525" algn="ctr">
            <a:noFill/>
            <a:miter lim="800000"/>
            <a:headEnd/>
            <a:tailEnd/>
          </a:ln>
        </p:spPr>
        <p:txBody>
          <a:bodyPr lIns="0" tIns="0" rIns="0" bIns="0" anchor="b"/>
          <a:lstStyle/>
          <a:p>
            <a:pPr algn="r" eaLnBrk="0" hangingPunct="0">
              <a:lnSpc>
                <a:spcPts val="800"/>
              </a:lnSpc>
              <a:spcBef>
                <a:spcPct val="50000"/>
              </a:spcBef>
            </a:pPr>
            <a:fld id="{EF46A3F0-2F9A-455C-9EAF-FD741F037AD1}" type="slidenum">
              <a:rPr lang="en-GB" sz="1000" b="1">
                <a:solidFill>
                  <a:schemeClr val="accent1"/>
                </a:solidFill>
              </a:rPr>
              <a:pPr algn="r" eaLnBrk="0" hangingPunct="0">
                <a:lnSpc>
                  <a:spcPts val="800"/>
                </a:lnSpc>
                <a:spcBef>
                  <a:spcPct val="50000"/>
                </a:spcBef>
              </a:pPr>
              <a:t>9</a:t>
            </a:fld>
            <a:endParaRPr lang="en-GB" sz="1000" b="1">
              <a:solidFill>
                <a:schemeClr val="accent1"/>
              </a:solidFill>
            </a:endParaRPr>
          </a:p>
        </p:txBody>
      </p:sp>
      <p:sp>
        <p:nvSpPr>
          <p:cNvPr id="37" name="Rectangle 3"/>
          <p:cNvSpPr txBox="1">
            <a:spLocks noChangeArrowheads="1"/>
          </p:cNvSpPr>
          <p:nvPr/>
        </p:nvSpPr>
        <p:spPr bwMode="auto">
          <a:xfrm>
            <a:off x="180975" y="6829425"/>
            <a:ext cx="9553575" cy="600075"/>
          </a:xfrm>
          <a:prstGeom prst="rect">
            <a:avLst/>
          </a:prstGeom>
          <a:solidFill>
            <a:schemeClr val="tx2"/>
          </a:solidFill>
          <a:ln w="9525">
            <a:solidFill>
              <a:schemeClr val="bg2"/>
            </a:solidFill>
            <a:miter lim="800000"/>
            <a:headEnd/>
            <a:tailEnd/>
          </a:ln>
        </p:spPr>
        <p:txBody>
          <a:bodyPr lIns="180000" tIns="144000" rIns="180000" bIns="144000" anchor="ctr"/>
          <a:lstStyle/>
          <a:p>
            <a:pPr marL="342900" lvl="2" indent="-342900" algn="ctr" defTabSz="1009650" eaLnBrk="0" hangingPunct="0">
              <a:spcBef>
                <a:spcPts val="1388"/>
              </a:spcBef>
              <a:buSzPct val="75000"/>
              <a:defRPr/>
            </a:pPr>
            <a:r>
              <a:rPr lang="en-GB" sz="1200" b="1" dirty="0" err="1">
                <a:solidFill>
                  <a:schemeClr val="accent6"/>
                </a:solidFill>
                <a:cs typeface="+mn-cs"/>
              </a:rPr>
              <a:t>Valinor</a:t>
            </a:r>
            <a:r>
              <a:rPr lang="en-GB" sz="1200" b="1" dirty="0">
                <a:solidFill>
                  <a:schemeClr val="accent6"/>
                </a:solidFill>
                <a:cs typeface="+mn-cs"/>
              </a:rPr>
              <a:t> consistently demonstrated above industry yields and superior profitability in Russia, where lands were cultivated with modern technology and machinery for several years. Profitability of </a:t>
            </a:r>
            <a:r>
              <a:rPr lang="en-GB" sz="1200" b="1" dirty="0" err="1">
                <a:solidFill>
                  <a:schemeClr val="accent6"/>
                </a:solidFill>
                <a:cs typeface="+mn-cs"/>
              </a:rPr>
              <a:t>Valinor’s</a:t>
            </a:r>
            <a:r>
              <a:rPr lang="en-GB" sz="1200" b="1" dirty="0">
                <a:solidFill>
                  <a:schemeClr val="accent6"/>
                </a:solidFill>
                <a:cs typeface="+mn-cs"/>
              </a:rPr>
              <a:t> operations in Ukraine increased </a:t>
            </a:r>
            <a:r>
              <a:rPr lang="en-GB" sz="1200" b="1" dirty="0">
                <a:solidFill>
                  <a:schemeClr val="accent6"/>
                </a:solidFill>
              </a:rPr>
              <a:t>substantially while </a:t>
            </a:r>
            <a:r>
              <a:rPr lang="en-GB" sz="1200" b="1" dirty="0">
                <a:solidFill>
                  <a:schemeClr val="accent6"/>
                </a:solidFill>
                <a:cs typeface="+mn-cs"/>
              </a:rPr>
              <a:t>is still lower than in Russia </a:t>
            </a:r>
            <a:r>
              <a:rPr lang="en-GB" sz="1200" b="1" dirty="0">
                <a:solidFill>
                  <a:schemeClr val="accent6"/>
                </a:solidFill>
              </a:rPr>
              <a:t>despite comparable soils quality mostly </a:t>
            </a:r>
            <a:r>
              <a:rPr lang="en-GB" sz="1200" b="1" dirty="0">
                <a:solidFill>
                  <a:schemeClr val="accent6"/>
                </a:solidFill>
                <a:cs typeface="+mn-cs"/>
              </a:rPr>
              <a:t>due to </a:t>
            </a:r>
            <a:r>
              <a:rPr lang="en-GB" sz="1200" b="1" dirty="0" err="1">
                <a:solidFill>
                  <a:schemeClr val="accent6"/>
                </a:solidFill>
              </a:rPr>
              <a:t>underequipment</a:t>
            </a:r>
            <a:r>
              <a:rPr lang="en-GB" sz="1200" b="1" dirty="0">
                <a:solidFill>
                  <a:schemeClr val="accent6"/>
                </a:solidFill>
              </a:rPr>
              <a:t> of farms</a:t>
            </a:r>
            <a:endParaRPr lang="en-GB" sz="1200" b="1" dirty="0">
              <a:solidFill>
                <a:schemeClr val="accent6"/>
              </a:solidFill>
              <a:cs typeface="+mn-cs"/>
            </a:endParaRPr>
          </a:p>
        </p:txBody>
      </p:sp>
      <p:sp>
        <p:nvSpPr>
          <p:cNvPr id="31" name="Text Box 10"/>
          <p:cNvSpPr txBox="1">
            <a:spLocks noChangeArrowheads="1"/>
          </p:cNvSpPr>
          <p:nvPr/>
        </p:nvSpPr>
        <p:spPr bwMode="gray">
          <a:xfrm rot="16200000">
            <a:off x="-926306" y="2318544"/>
            <a:ext cx="2735262" cy="400050"/>
          </a:xfrm>
          <a:prstGeom prst="rect">
            <a:avLst/>
          </a:prstGeom>
          <a:solidFill>
            <a:schemeClr val="accent6"/>
          </a:solidFill>
        </p:spPr>
        <p:txBody>
          <a:bodyPr tIns="91440" bIns="91440">
            <a:spAutoFit/>
          </a:bodyPr>
          <a:lstStyle/>
          <a:p>
            <a:pPr algn="ctr" eaLnBrk="0" hangingPunct="0">
              <a:spcBef>
                <a:spcPct val="50000"/>
              </a:spcBef>
              <a:defRPr/>
            </a:pPr>
            <a:r>
              <a:rPr lang="en-GB" b="1" dirty="0">
                <a:cs typeface="+mn-cs"/>
              </a:rPr>
              <a:t>Improving yields</a:t>
            </a:r>
          </a:p>
        </p:txBody>
      </p:sp>
      <p:sp>
        <p:nvSpPr>
          <p:cNvPr id="38" name="TextBox 37"/>
          <p:cNvSpPr txBox="1"/>
          <p:nvPr/>
        </p:nvSpPr>
        <p:spPr>
          <a:xfrm rot="16200000">
            <a:off x="-851694" y="5252244"/>
            <a:ext cx="2581275" cy="401638"/>
          </a:xfrm>
          <a:prstGeom prst="rect">
            <a:avLst/>
          </a:prstGeom>
          <a:solidFill>
            <a:schemeClr val="accent6"/>
          </a:solidFill>
        </p:spPr>
        <p:txBody>
          <a:bodyPr tIns="91440" bIns="91440">
            <a:spAutoFit/>
          </a:bodyPr>
          <a:lstStyle/>
          <a:p>
            <a:pPr algn="ctr" eaLnBrk="0" hangingPunct="0">
              <a:spcBef>
                <a:spcPct val="50000"/>
              </a:spcBef>
              <a:defRPr/>
            </a:pPr>
            <a:r>
              <a:rPr lang="en-US" b="1" dirty="0">
                <a:cs typeface="+mn-cs"/>
              </a:rPr>
              <a:t>Higher Gross Profit margins</a:t>
            </a:r>
          </a:p>
        </p:txBody>
      </p:sp>
      <p:graphicFrame>
        <p:nvGraphicFramePr>
          <p:cNvPr id="39" name="Chart 38"/>
          <p:cNvGraphicFramePr>
            <a:graphicFrameLocks/>
          </p:cNvGraphicFramePr>
          <p:nvPr/>
        </p:nvGraphicFramePr>
        <p:xfrm>
          <a:off x="874643" y="4219333"/>
          <a:ext cx="2876550" cy="23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p:cNvGraphicFramePr>
            <a:graphicFrameLocks/>
          </p:cNvGraphicFramePr>
          <p:nvPr/>
        </p:nvGraphicFramePr>
        <p:xfrm>
          <a:off x="3865493" y="4228858"/>
          <a:ext cx="2876550" cy="23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40"/>
          <p:cNvGraphicFramePr>
            <a:graphicFrameLocks/>
          </p:cNvGraphicFramePr>
          <p:nvPr/>
        </p:nvGraphicFramePr>
        <p:xfrm>
          <a:off x="6960703" y="4232171"/>
          <a:ext cx="2876550" cy="2340000"/>
        </p:xfrm>
        <a:graphic>
          <a:graphicData uri="http://schemas.openxmlformats.org/drawingml/2006/chart">
            <c:chart xmlns:c="http://schemas.openxmlformats.org/drawingml/2006/chart" xmlns:r="http://schemas.openxmlformats.org/officeDocument/2006/relationships" r:id="rId5"/>
          </a:graphicData>
        </a:graphic>
      </p:graphicFrame>
      <p:cxnSp>
        <p:nvCxnSpPr>
          <p:cNvPr id="42" name="Straight Connector 41"/>
          <p:cNvCxnSpPr/>
          <p:nvPr/>
        </p:nvCxnSpPr>
        <p:spPr bwMode="auto">
          <a:xfrm>
            <a:off x="977900" y="4194175"/>
            <a:ext cx="2790825"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43" name="Straight Connector 42"/>
          <p:cNvCxnSpPr/>
          <p:nvPr/>
        </p:nvCxnSpPr>
        <p:spPr bwMode="auto">
          <a:xfrm>
            <a:off x="4049713" y="4194175"/>
            <a:ext cx="2790825"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44" name="Straight Connector 43"/>
          <p:cNvCxnSpPr/>
          <p:nvPr/>
        </p:nvCxnSpPr>
        <p:spPr bwMode="auto">
          <a:xfrm>
            <a:off x="7154863" y="4184650"/>
            <a:ext cx="25654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45" name="TextBox 44"/>
          <p:cNvSpPr txBox="1"/>
          <p:nvPr/>
        </p:nvSpPr>
        <p:spPr>
          <a:xfrm>
            <a:off x="825500" y="3841750"/>
            <a:ext cx="2751138" cy="338138"/>
          </a:xfrm>
          <a:prstGeom prst="rect">
            <a:avLst/>
          </a:prstGeom>
          <a:noFill/>
        </p:spPr>
        <p:txBody>
          <a:bodyPr>
            <a:spAutoFit/>
          </a:bodyPr>
          <a:lstStyle/>
          <a:p>
            <a:pPr algn="ctr" eaLnBrk="0" hangingPunct="0">
              <a:spcBef>
                <a:spcPct val="50000"/>
              </a:spcBef>
              <a:defRPr/>
            </a:pPr>
            <a:r>
              <a:rPr lang="en-US" sz="1600" b="1" dirty="0">
                <a:solidFill>
                  <a:schemeClr val="accent6"/>
                </a:solidFill>
                <a:cs typeface="+mn-cs"/>
              </a:rPr>
              <a:t>Consolidated</a:t>
            </a:r>
            <a:endParaRPr lang="en-GB" sz="1600" b="1" dirty="0">
              <a:solidFill>
                <a:schemeClr val="accent6"/>
              </a:solidFill>
              <a:cs typeface="+mn-cs"/>
            </a:endParaRPr>
          </a:p>
        </p:txBody>
      </p:sp>
      <p:sp>
        <p:nvSpPr>
          <p:cNvPr id="46" name="TextBox 45"/>
          <p:cNvSpPr txBox="1"/>
          <p:nvPr/>
        </p:nvSpPr>
        <p:spPr>
          <a:xfrm>
            <a:off x="4025900" y="3841750"/>
            <a:ext cx="2751138" cy="338138"/>
          </a:xfrm>
          <a:prstGeom prst="rect">
            <a:avLst/>
          </a:prstGeom>
          <a:noFill/>
        </p:spPr>
        <p:txBody>
          <a:bodyPr>
            <a:spAutoFit/>
          </a:bodyPr>
          <a:lstStyle/>
          <a:p>
            <a:pPr algn="ctr" eaLnBrk="0" hangingPunct="0">
              <a:spcBef>
                <a:spcPct val="50000"/>
              </a:spcBef>
              <a:defRPr/>
            </a:pPr>
            <a:r>
              <a:rPr lang="en-US" sz="1600" b="1" dirty="0">
                <a:solidFill>
                  <a:schemeClr val="accent6"/>
                </a:solidFill>
                <a:cs typeface="+mn-cs"/>
              </a:rPr>
              <a:t>Russia</a:t>
            </a:r>
            <a:endParaRPr lang="en-GB" sz="1600" b="1" dirty="0">
              <a:solidFill>
                <a:schemeClr val="accent6"/>
              </a:solidFill>
              <a:cs typeface="+mn-cs"/>
            </a:endParaRPr>
          </a:p>
        </p:txBody>
      </p:sp>
      <p:sp>
        <p:nvSpPr>
          <p:cNvPr id="47" name="TextBox 46"/>
          <p:cNvSpPr txBox="1"/>
          <p:nvPr/>
        </p:nvSpPr>
        <p:spPr>
          <a:xfrm>
            <a:off x="7045325" y="3851275"/>
            <a:ext cx="2751138" cy="338138"/>
          </a:xfrm>
          <a:prstGeom prst="rect">
            <a:avLst/>
          </a:prstGeom>
          <a:noFill/>
        </p:spPr>
        <p:txBody>
          <a:bodyPr>
            <a:spAutoFit/>
          </a:bodyPr>
          <a:lstStyle/>
          <a:p>
            <a:pPr algn="ctr" eaLnBrk="0" hangingPunct="0">
              <a:spcBef>
                <a:spcPct val="50000"/>
              </a:spcBef>
              <a:defRPr/>
            </a:pPr>
            <a:r>
              <a:rPr lang="en-US" sz="1600" b="1" dirty="0">
                <a:solidFill>
                  <a:schemeClr val="accent6"/>
                </a:solidFill>
                <a:cs typeface="+mn-cs"/>
              </a:rPr>
              <a:t>Ukraine</a:t>
            </a:r>
            <a:endParaRPr lang="en-GB" sz="1600" b="1" dirty="0">
              <a:solidFill>
                <a:schemeClr val="accent6"/>
              </a:solidFill>
              <a:cs typeface="+mn-cs"/>
            </a:endParaRPr>
          </a:p>
        </p:txBody>
      </p:sp>
      <p:sp>
        <p:nvSpPr>
          <p:cNvPr id="48" name="Rectangle 47"/>
          <p:cNvSpPr/>
          <p:nvPr/>
        </p:nvSpPr>
        <p:spPr>
          <a:xfrm>
            <a:off x="957263" y="6456363"/>
            <a:ext cx="6129337" cy="339725"/>
          </a:xfrm>
          <a:prstGeom prst="rect">
            <a:avLst/>
          </a:prstGeom>
        </p:spPr>
        <p:txBody>
          <a:bodyPr>
            <a:spAutoFit/>
          </a:bodyPr>
          <a:lstStyle/>
          <a:p>
            <a:pPr>
              <a:defRPr/>
            </a:pPr>
            <a:r>
              <a:rPr lang="en-US" sz="800" i="1" dirty="0">
                <a:solidFill>
                  <a:schemeClr val="tx1"/>
                </a:solidFill>
                <a:latin typeface="+mn-lt"/>
              </a:rPr>
              <a:t>Note: (1) Adjusted Gross profit does not include net change in fair value of biological assets and agricultural produce</a:t>
            </a:r>
          </a:p>
          <a:p>
            <a:pPr>
              <a:defRPr/>
            </a:pPr>
            <a:r>
              <a:rPr lang="en-US" sz="800" i="1" dirty="0">
                <a:solidFill>
                  <a:schemeClr val="tx1"/>
                </a:solidFill>
                <a:latin typeface="+mn-lt"/>
              </a:rPr>
              <a:t>Source: From or derived from IFRS financial statements</a:t>
            </a:r>
            <a:endParaRPr lang="en-US" sz="800" dirty="0">
              <a:solidFill>
                <a:schemeClr val="tx1"/>
              </a:solidFill>
              <a:latin typeface="+mn-lt"/>
            </a:endParaRPr>
          </a:p>
        </p:txBody>
      </p:sp>
      <p:pic>
        <p:nvPicPr>
          <p:cNvPr id="2" name="Picture 2"/>
          <p:cNvPicPr>
            <a:picLocks noChangeAspect="1" noChangeArrowheads="1"/>
          </p:cNvPicPr>
          <p:nvPr/>
        </p:nvPicPr>
        <p:blipFill>
          <a:blip r:embed="rId6" cstate="print"/>
          <a:srcRect/>
          <a:stretch>
            <a:fillRect/>
          </a:stretch>
        </p:blipFill>
        <p:spPr bwMode="auto">
          <a:xfrm>
            <a:off x="863599" y="1371600"/>
            <a:ext cx="3021013" cy="1906587"/>
          </a:xfrm>
          <a:prstGeom prst="rect">
            <a:avLst/>
          </a:prstGeom>
          <a:noFill/>
          <a:ln w="9525">
            <a:noFill/>
            <a:miter lim="800000"/>
            <a:headEnd/>
            <a:tailEnd/>
          </a:ln>
          <a:effectLst/>
        </p:spPr>
      </p:pic>
      <p:pic>
        <p:nvPicPr>
          <p:cNvPr id="3" name="Picture 3"/>
          <p:cNvPicPr>
            <a:picLocks noChangeAspect="1" noChangeArrowheads="1"/>
          </p:cNvPicPr>
          <p:nvPr/>
        </p:nvPicPr>
        <p:blipFill>
          <a:blip r:embed="rId7" cstate="print"/>
          <a:srcRect/>
          <a:stretch>
            <a:fillRect/>
          </a:stretch>
        </p:blipFill>
        <p:spPr bwMode="auto">
          <a:xfrm>
            <a:off x="3835400" y="1371600"/>
            <a:ext cx="3011487" cy="1906587"/>
          </a:xfrm>
          <a:prstGeom prst="rect">
            <a:avLst/>
          </a:prstGeom>
          <a:noFill/>
          <a:ln w="9525">
            <a:noFill/>
            <a:miter lim="800000"/>
            <a:headEnd/>
            <a:tailEnd/>
          </a:ln>
          <a:effectLst/>
        </p:spPr>
      </p:pic>
      <p:pic>
        <p:nvPicPr>
          <p:cNvPr id="4" name="Picture 4"/>
          <p:cNvPicPr>
            <a:picLocks noChangeAspect="1" noChangeArrowheads="1"/>
          </p:cNvPicPr>
          <p:nvPr/>
        </p:nvPicPr>
        <p:blipFill>
          <a:blip r:embed="rId8" cstate="print"/>
          <a:srcRect/>
          <a:stretch>
            <a:fillRect/>
          </a:stretch>
        </p:blipFill>
        <p:spPr bwMode="auto">
          <a:xfrm>
            <a:off x="6870700" y="1371600"/>
            <a:ext cx="3011487" cy="1906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Диаграмма 25"/>
          <p:cNvGraphicFramePr/>
          <p:nvPr/>
        </p:nvGraphicFramePr>
        <p:xfrm>
          <a:off x="467832" y="4136064"/>
          <a:ext cx="6220047" cy="2324452"/>
        </p:xfrm>
        <a:graphic>
          <a:graphicData uri="http://schemas.openxmlformats.org/drawingml/2006/chart">
            <c:chart xmlns:c="http://schemas.openxmlformats.org/drawingml/2006/chart" xmlns:r="http://schemas.openxmlformats.org/officeDocument/2006/relationships" r:id="rId2"/>
          </a:graphicData>
        </a:graphic>
      </p:graphicFrame>
      <p:sp>
        <p:nvSpPr>
          <p:cNvPr id="61" name="TextBox 60"/>
          <p:cNvSpPr txBox="1"/>
          <p:nvPr/>
        </p:nvSpPr>
        <p:spPr>
          <a:xfrm>
            <a:off x="457200" y="3798864"/>
            <a:ext cx="6322423" cy="338554"/>
          </a:xfrm>
          <a:prstGeom prst="rect">
            <a:avLst/>
          </a:prstGeom>
          <a:noFill/>
        </p:spPr>
        <p:txBody>
          <a:bodyPr wrap="square">
            <a:spAutoFit/>
          </a:bodyPr>
          <a:lstStyle/>
          <a:p>
            <a:pPr algn="ctr" eaLnBrk="0" hangingPunct="0">
              <a:spcBef>
                <a:spcPct val="50000"/>
              </a:spcBef>
              <a:defRPr/>
            </a:pPr>
            <a:r>
              <a:rPr lang="en-GB" sz="1600" b="1" dirty="0" smtClean="0">
                <a:solidFill>
                  <a:schemeClr val="accent6"/>
                </a:solidFill>
              </a:rPr>
              <a:t>Adj. EBITDA</a:t>
            </a:r>
            <a:r>
              <a:rPr lang="en-GB" sz="1600" b="1" baseline="30000" dirty="0" smtClean="0">
                <a:solidFill>
                  <a:schemeClr val="accent6"/>
                </a:solidFill>
              </a:rPr>
              <a:t>3</a:t>
            </a:r>
            <a:r>
              <a:rPr lang="en-GB" sz="1600" b="1" dirty="0" smtClean="0">
                <a:solidFill>
                  <a:schemeClr val="accent6"/>
                </a:solidFill>
              </a:rPr>
              <a:t> per ha harvested and margin dynamics</a:t>
            </a:r>
            <a:endParaRPr lang="en-GB" sz="1600" b="1" dirty="0">
              <a:solidFill>
                <a:schemeClr val="accent6"/>
              </a:solidFill>
            </a:endParaRPr>
          </a:p>
        </p:txBody>
      </p:sp>
      <p:graphicFrame>
        <p:nvGraphicFramePr>
          <p:cNvPr id="57" name="Диаграмма 56"/>
          <p:cNvGraphicFramePr/>
          <p:nvPr/>
        </p:nvGraphicFramePr>
        <p:xfrm>
          <a:off x="2464705" y="1231423"/>
          <a:ext cx="23114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Диаграмма 55"/>
          <p:cNvGraphicFramePr/>
          <p:nvPr/>
        </p:nvGraphicFramePr>
        <p:xfrm>
          <a:off x="149954" y="1242998"/>
          <a:ext cx="2303879" cy="2648245"/>
        </p:xfrm>
        <a:graphic>
          <a:graphicData uri="http://schemas.openxmlformats.org/drawingml/2006/chart">
            <c:chart xmlns:c="http://schemas.openxmlformats.org/drawingml/2006/chart" xmlns:r="http://schemas.openxmlformats.org/officeDocument/2006/relationships" r:id="rId4"/>
          </a:graphicData>
        </a:graphic>
      </p:graphicFrame>
      <p:sp>
        <p:nvSpPr>
          <p:cNvPr id="32770" name="Title 6"/>
          <p:cNvSpPr>
            <a:spLocks noGrp="1"/>
          </p:cNvSpPr>
          <p:nvPr>
            <p:ph type="title"/>
          </p:nvPr>
        </p:nvSpPr>
        <p:spPr>
          <a:xfrm>
            <a:off x="476250" y="57150"/>
            <a:ext cx="9148763" cy="760413"/>
          </a:xfrm>
        </p:spPr>
        <p:txBody>
          <a:bodyPr/>
          <a:lstStyle/>
          <a:p>
            <a:r>
              <a:rPr lang="en-US" dirty="0" smtClean="0"/>
              <a:t>Crop Yields &amp; Profitability Improvement at Controlled Land</a:t>
            </a:r>
          </a:p>
        </p:txBody>
      </p:sp>
      <p:sp>
        <p:nvSpPr>
          <p:cNvPr id="32771" name="Slide Number Placeholder 3"/>
          <p:cNvSpPr txBox="1">
            <a:spLocks/>
          </p:cNvSpPr>
          <p:nvPr/>
        </p:nvSpPr>
        <p:spPr bwMode="auto">
          <a:xfrm>
            <a:off x="8948738" y="7253288"/>
            <a:ext cx="663575" cy="238125"/>
          </a:xfrm>
          <a:prstGeom prst="rect">
            <a:avLst/>
          </a:prstGeom>
          <a:noFill/>
          <a:ln w="9525">
            <a:noFill/>
            <a:miter lim="800000"/>
            <a:headEnd/>
            <a:tailEnd/>
          </a:ln>
        </p:spPr>
        <p:txBody>
          <a:bodyPr/>
          <a:lstStyle/>
          <a:p>
            <a:pPr algn="ctr" eaLnBrk="0" hangingPunct="0">
              <a:spcBef>
                <a:spcPct val="50000"/>
              </a:spcBef>
            </a:pPr>
            <a:fld id="{0133CEED-83AF-4E22-92D8-6588DE92550C}" type="slidenum">
              <a:rPr lang="en-GB"/>
              <a:pPr algn="ctr" eaLnBrk="0" hangingPunct="0">
                <a:spcBef>
                  <a:spcPct val="50000"/>
                </a:spcBef>
              </a:pPr>
              <a:t>10</a:t>
            </a:fld>
            <a:endParaRPr lang="en-GB"/>
          </a:p>
        </p:txBody>
      </p:sp>
      <p:sp>
        <p:nvSpPr>
          <p:cNvPr id="32772" name="Slide Number Placeholder 3"/>
          <p:cNvSpPr txBox="1">
            <a:spLocks/>
          </p:cNvSpPr>
          <p:nvPr/>
        </p:nvSpPr>
        <p:spPr bwMode="auto">
          <a:xfrm>
            <a:off x="8948738" y="7253288"/>
            <a:ext cx="663575" cy="238125"/>
          </a:xfrm>
          <a:prstGeom prst="rect">
            <a:avLst/>
          </a:prstGeom>
          <a:noFill/>
          <a:ln w="9525">
            <a:noFill/>
            <a:miter lim="800000"/>
            <a:headEnd/>
            <a:tailEnd/>
          </a:ln>
        </p:spPr>
        <p:txBody>
          <a:bodyPr/>
          <a:lstStyle/>
          <a:p>
            <a:pPr algn="ctr" eaLnBrk="0" hangingPunct="0">
              <a:spcBef>
                <a:spcPct val="50000"/>
              </a:spcBef>
            </a:pPr>
            <a:fld id="{05F6826E-E942-41B2-AEFE-090E175F141E}" type="slidenum">
              <a:rPr lang="en-GB"/>
              <a:pPr algn="ctr" eaLnBrk="0" hangingPunct="0">
                <a:spcBef>
                  <a:spcPct val="50000"/>
                </a:spcBef>
              </a:pPr>
              <a:t>10</a:t>
            </a:fld>
            <a:endParaRPr lang="en-GB"/>
          </a:p>
        </p:txBody>
      </p:sp>
      <p:cxnSp>
        <p:nvCxnSpPr>
          <p:cNvPr id="24" name="Straight Connector 23"/>
          <p:cNvCxnSpPr/>
          <p:nvPr/>
        </p:nvCxnSpPr>
        <p:spPr bwMode="auto">
          <a:xfrm>
            <a:off x="121525" y="1188447"/>
            <a:ext cx="23400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28" name="Straight Connector 27"/>
          <p:cNvCxnSpPr/>
          <p:nvPr/>
        </p:nvCxnSpPr>
        <p:spPr bwMode="auto">
          <a:xfrm>
            <a:off x="2562075" y="1188447"/>
            <a:ext cx="23400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36" name="Text Box 30"/>
          <p:cNvSpPr txBox="1">
            <a:spLocks noChangeArrowheads="1"/>
          </p:cNvSpPr>
          <p:nvPr/>
        </p:nvSpPr>
        <p:spPr bwMode="blackGray">
          <a:xfrm>
            <a:off x="389385" y="6361878"/>
            <a:ext cx="6404819" cy="530739"/>
          </a:xfrm>
          <a:prstGeom prst="rect">
            <a:avLst/>
          </a:prstGeom>
          <a:noFill/>
          <a:ln w="9525">
            <a:noFill/>
            <a:miter lim="800000"/>
            <a:headEnd/>
            <a:tailEnd/>
          </a:ln>
        </p:spPr>
        <p:txBody>
          <a:bodyPr wrap="square" lIns="0" tIns="18963" rIns="75852" bIns="18963" anchor="b">
            <a:spAutoFit/>
          </a:bodyPr>
          <a:lstStyle/>
          <a:p>
            <a:pPr marL="606425" indent="-606425" eaLnBrk="0" hangingPunct="0">
              <a:spcBef>
                <a:spcPts val="0"/>
              </a:spcBef>
              <a:defRPr/>
            </a:pPr>
            <a:r>
              <a:rPr lang="en-GB" sz="800" i="1" dirty="0">
                <a:solidFill>
                  <a:schemeClr val="accent6"/>
                </a:solidFill>
                <a:cs typeface="+mn-cs"/>
              </a:rPr>
              <a:t>Source:  Company </a:t>
            </a:r>
            <a:r>
              <a:rPr lang="en-GB" sz="800" i="1" dirty="0" smtClean="0">
                <a:solidFill>
                  <a:schemeClr val="accent6"/>
                </a:solidFill>
                <a:cs typeface="+mn-cs"/>
              </a:rPr>
              <a:t>data, Managerial accounts, IFRS statements </a:t>
            </a:r>
          </a:p>
          <a:p>
            <a:pPr marL="606425" indent="-606425" eaLnBrk="0" hangingPunct="0">
              <a:spcBef>
                <a:spcPts val="0"/>
              </a:spcBef>
              <a:defRPr/>
            </a:pPr>
            <a:r>
              <a:rPr lang="en-GB" sz="800" i="1" dirty="0" smtClean="0">
                <a:solidFill>
                  <a:schemeClr val="accent6"/>
                </a:solidFill>
                <a:cs typeface="+mn-cs"/>
              </a:rPr>
              <a:t>Note (1): Cereal average yields computed as weighted average of winter wheat, corn and barley yields weighted by area harvested</a:t>
            </a:r>
          </a:p>
          <a:p>
            <a:pPr marL="606425" indent="-606425" eaLnBrk="0" hangingPunct="0">
              <a:spcBef>
                <a:spcPts val="0"/>
              </a:spcBef>
              <a:defRPr/>
            </a:pPr>
            <a:r>
              <a:rPr lang="en-GB" sz="800" i="1" dirty="0" smtClean="0">
                <a:solidFill>
                  <a:schemeClr val="accent6"/>
                </a:solidFill>
                <a:cs typeface="+mn-cs"/>
              </a:rPr>
              <a:t>Note (2): </a:t>
            </a:r>
            <a:r>
              <a:rPr lang="en-GB" sz="800" i="1" dirty="0" smtClean="0">
                <a:solidFill>
                  <a:schemeClr val="accent6"/>
                </a:solidFill>
              </a:rPr>
              <a:t>Oilseeds average yields computed as weighted average of sunflower seeds and rapeseeds yields weighted by area harvested</a:t>
            </a:r>
          </a:p>
          <a:p>
            <a:pPr marL="606425" indent="-606425" eaLnBrk="0" hangingPunct="0">
              <a:spcBef>
                <a:spcPts val="0"/>
              </a:spcBef>
              <a:defRPr/>
            </a:pPr>
            <a:r>
              <a:rPr lang="en-GB" sz="800" i="1" dirty="0" smtClean="0">
                <a:solidFill>
                  <a:schemeClr val="accent6"/>
                </a:solidFill>
                <a:cs typeface="+mn-cs"/>
              </a:rPr>
              <a:t>Note (3): See </a:t>
            </a:r>
            <a:r>
              <a:rPr lang="en-GB" sz="800" i="1" dirty="0" smtClean="0">
                <a:solidFill>
                  <a:schemeClr val="accent6"/>
                </a:solidFill>
              </a:rPr>
              <a:t>page 3 for </a:t>
            </a:r>
            <a:r>
              <a:rPr lang="en-GB" sz="800" i="1" dirty="0" smtClean="0">
                <a:solidFill>
                  <a:schemeClr val="accent6"/>
                </a:solidFill>
                <a:cs typeface="+mn-cs"/>
              </a:rPr>
              <a:t>definition of Adjusted  EBITDA </a:t>
            </a:r>
            <a:endParaRPr lang="en-GB" sz="800" i="1" dirty="0">
              <a:solidFill>
                <a:schemeClr val="accent6"/>
              </a:solidFill>
              <a:cs typeface="+mn-cs"/>
            </a:endParaRPr>
          </a:p>
        </p:txBody>
      </p:sp>
      <p:sp>
        <p:nvSpPr>
          <p:cNvPr id="32780" name="Slide Number Placeholder 2"/>
          <p:cNvSpPr txBox="1">
            <a:spLocks/>
          </p:cNvSpPr>
          <p:nvPr/>
        </p:nvSpPr>
        <p:spPr bwMode="black">
          <a:xfrm>
            <a:off x="9223375" y="7102475"/>
            <a:ext cx="663575" cy="238125"/>
          </a:xfrm>
          <a:prstGeom prst="rect">
            <a:avLst/>
          </a:prstGeom>
          <a:noFill/>
          <a:ln w="9525" algn="ctr">
            <a:noFill/>
            <a:miter lim="800000"/>
            <a:headEnd/>
            <a:tailEnd/>
          </a:ln>
        </p:spPr>
        <p:txBody>
          <a:bodyPr lIns="0" tIns="0" rIns="0" bIns="0" anchor="b"/>
          <a:lstStyle/>
          <a:p>
            <a:pPr algn="r" eaLnBrk="0" hangingPunct="0">
              <a:lnSpc>
                <a:spcPts val="800"/>
              </a:lnSpc>
              <a:spcBef>
                <a:spcPct val="50000"/>
              </a:spcBef>
            </a:pPr>
            <a:fld id="{750E68B9-041E-4953-8699-21EEAC40CDF2}" type="slidenum">
              <a:rPr lang="en-GB" sz="1000" b="1">
                <a:solidFill>
                  <a:schemeClr val="accent1"/>
                </a:solidFill>
              </a:rPr>
              <a:pPr algn="r" eaLnBrk="0" hangingPunct="0">
                <a:lnSpc>
                  <a:spcPts val="800"/>
                </a:lnSpc>
                <a:spcBef>
                  <a:spcPct val="50000"/>
                </a:spcBef>
              </a:pPr>
              <a:t>10</a:t>
            </a:fld>
            <a:endParaRPr lang="en-GB" sz="1000" b="1">
              <a:solidFill>
                <a:schemeClr val="accent1"/>
              </a:solidFill>
            </a:endParaRPr>
          </a:p>
        </p:txBody>
      </p:sp>
      <p:sp>
        <p:nvSpPr>
          <p:cNvPr id="37" name="Rectangle 3"/>
          <p:cNvSpPr txBox="1">
            <a:spLocks noChangeArrowheads="1"/>
          </p:cNvSpPr>
          <p:nvPr/>
        </p:nvSpPr>
        <p:spPr bwMode="auto">
          <a:xfrm>
            <a:off x="425450" y="6953250"/>
            <a:ext cx="9242425" cy="485775"/>
          </a:xfrm>
          <a:prstGeom prst="rect">
            <a:avLst/>
          </a:prstGeom>
          <a:solidFill>
            <a:schemeClr val="tx2"/>
          </a:solidFill>
          <a:ln w="9525">
            <a:solidFill>
              <a:schemeClr val="bg2"/>
            </a:solidFill>
            <a:miter lim="800000"/>
            <a:headEnd/>
            <a:tailEnd/>
          </a:ln>
        </p:spPr>
        <p:txBody>
          <a:bodyPr lIns="180000" tIns="144000" rIns="180000" bIns="144000" anchor="ctr"/>
          <a:lstStyle/>
          <a:p>
            <a:pPr marL="342900" lvl="2" indent="-342900" algn="ctr" defTabSz="1009650" eaLnBrk="0" hangingPunct="0">
              <a:lnSpc>
                <a:spcPts val="1575"/>
              </a:lnSpc>
              <a:spcBef>
                <a:spcPts val="1388"/>
              </a:spcBef>
              <a:buSzPct val="75000"/>
              <a:defRPr/>
            </a:pPr>
            <a:r>
              <a:rPr lang="en-GB" b="1" dirty="0">
                <a:solidFill>
                  <a:schemeClr val="accent6"/>
                </a:solidFill>
                <a:cs typeface="+mn-cs"/>
              </a:rPr>
              <a:t>	</a:t>
            </a:r>
            <a:r>
              <a:rPr lang="en-GB" b="1" dirty="0" smtClean="0">
                <a:solidFill>
                  <a:schemeClr val="accent6"/>
                </a:solidFill>
                <a:cs typeface="+mn-cs"/>
              </a:rPr>
              <a:t>Management </a:t>
            </a:r>
            <a:r>
              <a:rPr lang="en-GB" b="1" dirty="0">
                <a:solidFill>
                  <a:schemeClr val="accent6"/>
                </a:solidFill>
                <a:cs typeface="+mn-cs"/>
              </a:rPr>
              <a:t>believes that </a:t>
            </a:r>
            <a:r>
              <a:rPr lang="en-GB" b="1" dirty="0" err="1" smtClean="0">
                <a:solidFill>
                  <a:schemeClr val="accent6"/>
                </a:solidFill>
                <a:cs typeface="+mn-cs"/>
              </a:rPr>
              <a:t>Valinor</a:t>
            </a:r>
            <a:r>
              <a:rPr lang="en-GB" b="1" dirty="0" smtClean="0">
                <a:solidFill>
                  <a:schemeClr val="accent6"/>
                </a:solidFill>
                <a:cs typeface="+mn-cs"/>
              </a:rPr>
              <a:t> has already proved its ability to improve crops’ yields and efficiency of controlled land exploitation by improvement crops’ yields and margins</a:t>
            </a:r>
            <a:endParaRPr lang="en-GB" b="1" dirty="0">
              <a:solidFill>
                <a:schemeClr val="accent6"/>
              </a:solidFill>
              <a:cs typeface="+mn-cs"/>
            </a:endParaRPr>
          </a:p>
        </p:txBody>
      </p:sp>
      <p:sp>
        <p:nvSpPr>
          <p:cNvPr id="42" name="TextBox 41"/>
          <p:cNvSpPr txBox="1"/>
          <p:nvPr/>
        </p:nvSpPr>
        <p:spPr>
          <a:xfrm>
            <a:off x="38684" y="895031"/>
            <a:ext cx="2449865" cy="276999"/>
          </a:xfrm>
          <a:prstGeom prst="rect">
            <a:avLst/>
          </a:prstGeom>
          <a:noFill/>
        </p:spPr>
        <p:txBody>
          <a:bodyPr wrap="square">
            <a:spAutoFit/>
          </a:bodyPr>
          <a:lstStyle/>
          <a:p>
            <a:pPr algn="ctr" eaLnBrk="0" hangingPunct="0">
              <a:spcBef>
                <a:spcPct val="50000"/>
              </a:spcBef>
              <a:defRPr/>
            </a:pPr>
            <a:r>
              <a:rPr lang="en-GB" sz="1200" b="1" dirty="0" smtClean="0">
                <a:solidFill>
                  <a:schemeClr val="accent6"/>
                </a:solidFill>
                <a:cs typeface="+mn-cs"/>
              </a:rPr>
              <a:t>Cereals average</a:t>
            </a:r>
            <a:r>
              <a:rPr lang="en-GB" sz="1200" b="1" baseline="30000" dirty="0" smtClean="0">
                <a:solidFill>
                  <a:schemeClr val="accent6"/>
                </a:solidFill>
                <a:cs typeface="+mn-cs"/>
              </a:rPr>
              <a:t>1</a:t>
            </a:r>
            <a:r>
              <a:rPr lang="en-GB" sz="1200" b="1" dirty="0" smtClean="0">
                <a:solidFill>
                  <a:schemeClr val="accent6"/>
                </a:solidFill>
                <a:cs typeface="+mn-cs"/>
              </a:rPr>
              <a:t> yields, t/ha</a:t>
            </a:r>
            <a:endParaRPr lang="en-GB" sz="1200" b="1" dirty="0">
              <a:solidFill>
                <a:schemeClr val="accent6"/>
              </a:solidFill>
              <a:cs typeface="+mn-cs"/>
            </a:endParaRPr>
          </a:p>
        </p:txBody>
      </p:sp>
      <p:sp>
        <p:nvSpPr>
          <p:cNvPr id="45" name="TextBox 44"/>
          <p:cNvSpPr txBox="1"/>
          <p:nvPr/>
        </p:nvSpPr>
        <p:spPr>
          <a:xfrm>
            <a:off x="2469180" y="895032"/>
            <a:ext cx="2369010" cy="276999"/>
          </a:xfrm>
          <a:prstGeom prst="rect">
            <a:avLst/>
          </a:prstGeom>
          <a:noFill/>
        </p:spPr>
        <p:txBody>
          <a:bodyPr wrap="square">
            <a:spAutoFit/>
          </a:bodyPr>
          <a:lstStyle/>
          <a:p>
            <a:pPr algn="ctr" eaLnBrk="0" hangingPunct="0">
              <a:spcBef>
                <a:spcPct val="50000"/>
              </a:spcBef>
              <a:defRPr/>
            </a:pPr>
            <a:r>
              <a:rPr lang="en-GB" sz="1200" b="1" dirty="0" smtClean="0">
                <a:solidFill>
                  <a:schemeClr val="accent6"/>
                </a:solidFill>
              </a:rPr>
              <a:t>Oilseeds average</a:t>
            </a:r>
            <a:r>
              <a:rPr lang="en-GB" sz="1200" b="1" baseline="30000" dirty="0" smtClean="0">
                <a:solidFill>
                  <a:schemeClr val="accent6"/>
                </a:solidFill>
              </a:rPr>
              <a:t>2</a:t>
            </a:r>
            <a:r>
              <a:rPr lang="en-GB" sz="1200" b="1" dirty="0" smtClean="0">
                <a:solidFill>
                  <a:schemeClr val="accent6"/>
                </a:solidFill>
              </a:rPr>
              <a:t> </a:t>
            </a:r>
            <a:r>
              <a:rPr lang="en-GB" sz="1200" b="1" dirty="0">
                <a:solidFill>
                  <a:schemeClr val="accent6"/>
                </a:solidFill>
              </a:rPr>
              <a:t>yields, t/ha</a:t>
            </a:r>
            <a:endParaRPr lang="en-GB" sz="1200" b="1" dirty="0">
              <a:solidFill>
                <a:schemeClr val="accent6"/>
              </a:solidFill>
              <a:cs typeface="+mn-cs"/>
            </a:endParaRPr>
          </a:p>
        </p:txBody>
      </p:sp>
      <p:sp>
        <p:nvSpPr>
          <p:cNvPr id="62" name="Rectangle 2"/>
          <p:cNvSpPr>
            <a:spLocks noChangeArrowheads="1"/>
          </p:cNvSpPr>
          <p:nvPr/>
        </p:nvSpPr>
        <p:spPr bwMode="gray">
          <a:xfrm>
            <a:off x="7211028" y="946412"/>
            <a:ext cx="2703680" cy="287872"/>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smtClean="0"/>
              <a:t>Yields Improvement Drivers</a:t>
            </a:r>
            <a:endParaRPr lang="en-US" sz="1200" b="1" dirty="0"/>
          </a:p>
        </p:txBody>
      </p:sp>
      <p:sp>
        <p:nvSpPr>
          <p:cNvPr id="63" name="Rectangle 4"/>
          <p:cNvSpPr>
            <a:spLocks noChangeArrowheads="1"/>
          </p:cNvSpPr>
          <p:nvPr/>
        </p:nvSpPr>
        <p:spPr bwMode="gray">
          <a:xfrm>
            <a:off x="7095281" y="1466310"/>
            <a:ext cx="2788287" cy="2330186"/>
          </a:xfrm>
          <a:prstGeom prst="rect">
            <a:avLst/>
          </a:prstGeom>
          <a:noFill/>
          <a:ln w="12700">
            <a:noFill/>
            <a:miter lim="800000"/>
            <a:headEnd/>
            <a:tailEnd/>
          </a:ln>
        </p:spPr>
        <p:txBody>
          <a:bodyPr lIns="54000" tIns="54000" rIns="54000" bIns="54000" anchor="t"/>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050" kern="0" dirty="0" smtClean="0">
                <a:solidFill>
                  <a:srgbClr val="464F6E"/>
                </a:solidFill>
              </a:rPr>
              <a:t>Continuous application of modern farming technology for several consecutive years.</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050" kern="0" dirty="0" smtClean="0">
                <a:solidFill>
                  <a:srgbClr val="464F6E"/>
                </a:solidFill>
              </a:rPr>
              <a:t>Efficient usage of available for the Group crops storage facilities allows to preserve achieved on-field yields during harvesting.  </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050" kern="0" dirty="0" smtClean="0">
                <a:solidFill>
                  <a:srgbClr val="464F6E"/>
                </a:solidFill>
              </a:rPr>
              <a:t>Gradual substitution of the existent outdated agricultural machinery with more efficient machinery produced by leading world companies (Case, New Holland, John Deer etc.).</a:t>
            </a:r>
          </a:p>
        </p:txBody>
      </p:sp>
      <p:sp>
        <p:nvSpPr>
          <p:cNvPr id="64" name="AutoShape 40"/>
          <p:cNvSpPr>
            <a:spLocks noChangeArrowheads="1"/>
          </p:cNvSpPr>
          <p:nvPr/>
        </p:nvSpPr>
        <p:spPr bwMode="auto">
          <a:xfrm rot="10800000">
            <a:off x="7188562" y="1274386"/>
            <a:ext cx="2686958" cy="182880"/>
          </a:xfrm>
          <a:prstGeom prst="triangle">
            <a:avLst>
              <a:gd name="adj" fmla="val 50000"/>
            </a:avLst>
          </a:prstGeom>
          <a:solidFill>
            <a:schemeClr val="accent2"/>
          </a:solidFill>
          <a:ln w="12700" algn="ctr">
            <a:noFill/>
            <a:miter lim="800000"/>
            <a:headEnd/>
            <a:tailEnd/>
          </a:ln>
        </p:spPr>
        <p:txBody>
          <a:bodyPr rot="10800000" vert="eaVert" wrap="none" lIns="54000" tIns="54000" rIns="54000" bIns="54000" anchor="ctr"/>
          <a:lstStyle/>
          <a:p>
            <a:pPr eaLnBrk="0" hangingPunct="0">
              <a:spcBef>
                <a:spcPct val="50000"/>
              </a:spcBef>
            </a:pPr>
            <a:endParaRPr lang="en-US"/>
          </a:p>
        </p:txBody>
      </p:sp>
      <p:sp>
        <p:nvSpPr>
          <p:cNvPr id="65" name="Rectangle 2"/>
          <p:cNvSpPr>
            <a:spLocks noChangeArrowheads="1"/>
          </p:cNvSpPr>
          <p:nvPr/>
        </p:nvSpPr>
        <p:spPr bwMode="gray">
          <a:xfrm>
            <a:off x="7211029" y="3764447"/>
            <a:ext cx="2703680" cy="555625"/>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smtClean="0"/>
              <a:t>Profitability Improvement Drivers</a:t>
            </a:r>
            <a:endParaRPr lang="en-US" sz="1200" b="1" dirty="0"/>
          </a:p>
        </p:txBody>
      </p:sp>
      <p:sp>
        <p:nvSpPr>
          <p:cNvPr id="66" name="Rectangle 4"/>
          <p:cNvSpPr>
            <a:spLocks noChangeArrowheads="1"/>
          </p:cNvSpPr>
          <p:nvPr/>
        </p:nvSpPr>
        <p:spPr bwMode="gray">
          <a:xfrm>
            <a:off x="7083706" y="4573346"/>
            <a:ext cx="2778751" cy="2274020"/>
          </a:xfrm>
          <a:prstGeom prst="rect">
            <a:avLst/>
          </a:prstGeom>
          <a:noFill/>
          <a:ln w="12700">
            <a:noFill/>
            <a:miter lim="800000"/>
            <a:headEnd/>
            <a:tailEnd/>
          </a:ln>
        </p:spPr>
        <p:txBody>
          <a:bodyPr lIns="54000" tIns="54000" rIns="54000" bIns="54000" anchor="t"/>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050" kern="0" dirty="0" smtClean="0">
                <a:solidFill>
                  <a:srgbClr val="464F6E"/>
                </a:solidFill>
              </a:rPr>
              <a:t>Centralization of sales allows to bargain on the most favorable conditions.</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050" kern="0" dirty="0" smtClean="0">
                <a:solidFill>
                  <a:srgbClr val="464F6E"/>
                </a:solidFill>
              </a:rPr>
              <a:t>Sufficient storage capacities allow to benefit on timely sales achieving the best quotes on the international markets.</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050" kern="0" dirty="0" smtClean="0">
                <a:solidFill>
                  <a:srgbClr val="464F6E"/>
                </a:solidFill>
              </a:rPr>
              <a:t>Economies of scale achieved by centralized purchases of raw materials, efficient logistics in usage of machinery fleet, labor expenses cut via removal of overlapping employees’ functions.</a:t>
            </a:r>
          </a:p>
        </p:txBody>
      </p:sp>
      <p:sp>
        <p:nvSpPr>
          <p:cNvPr id="68" name="AutoShape 40"/>
          <p:cNvSpPr>
            <a:spLocks noChangeArrowheads="1"/>
          </p:cNvSpPr>
          <p:nvPr/>
        </p:nvSpPr>
        <p:spPr bwMode="auto">
          <a:xfrm rot="10800000">
            <a:off x="7221943" y="4360188"/>
            <a:ext cx="2675347" cy="182880"/>
          </a:xfrm>
          <a:prstGeom prst="triangle">
            <a:avLst>
              <a:gd name="adj" fmla="val 50000"/>
            </a:avLst>
          </a:prstGeom>
          <a:solidFill>
            <a:schemeClr val="accent2"/>
          </a:solidFill>
          <a:ln w="12700" algn="ctr">
            <a:noFill/>
            <a:miter lim="800000"/>
            <a:headEnd/>
            <a:tailEnd/>
          </a:ln>
        </p:spPr>
        <p:txBody>
          <a:bodyPr rot="10800000" vert="eaVert" wrap="none" lIns="54000" tIns="54000" rIns="54000" bIns="54000" anchor="ctr"/>
          <a:lstStyle/>
          <a:p>
            <a:pPr eaLnBrk="0" hangingPunct="0">
              <a:spcBef>
                <a:spcPct val="50000"/>
              </a:spcBef>
            </a:pPr>
            <a:endParaRPr lang="en-US"/>
          </a:p>
        </p:txBody>
      </p:sp>
      <p:cxnSp>
        <p:nvCxnSpPr>
          <p:cNvPr id="27" name="Straight Connector 23"/>
          <p:cNvCxnSpPr/>
          <p:nvPr/>
        </p:nvCxnSpPr>
        <p:spPr bwMode="auto">
          <a:xfrm>
            <a:off x="513907" y="4126578"/>
            <a:ext cx="6099544" cy="9487"/>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25" name="Straight Connector 27"/>
          <p:cNvCxnSpPr/>
          <p:nvPr/>
        </p:nvCxnSpPr>
        <p:spPr bwMode="auto">
          <a:xfrm>
            <a:off x="5006325" y="1190372"/>
            <a:ext cx="23400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29" name="TextBox 28"/>
          <p:cNvSpPr txBox="1"/>
          <p:nvPr/>
        </p:nvSpPr>
        <p:spPr>
          <a:xfrm>
            <a:off x="4913430" y="896957"/>
            <a:ext cx="2369010" cy="276999"/>
          </a:xfrm>
          <a:prstGeom prst="rect">
            <a:avLst/>
          </a:prstGeom>
          <a:noFill/>
        </p:spPr>
        <p:txBody>
          <a:bodyPr wrap="square">
            <a:spAutoFit/>
          </a:bodyPr>
          <a:lstStyle/>
          <a:p>
            <a:pPr algn="ctr" eaLnBrk="0" hangingPunct="0">
              <a:spcBef>
                <a:spcPct val="50000"/>
              </a:spcBef>
              <a:defRPr/>
            </a:pPr>
            <a:r>
              <a:rPr lang="en-GB" sz="1200" b="1" dirty="0" smtClean="0">
                <a:solidFill>
                  <a:schemeClr val="accent6"/>
                </a:solidFill>
              </a:rPr>
              <a:t>Corn yields</a:t>
            </a:r>
            <a:r>
              <a:rPr lang="en-GB" sz="1200" b="1" dirty="0">
                <a:solidFill>
                  <a:schemeClr val="accent6"/>
                </a:solidFill>
              </a:rPr>
              <a:t>, t/ha</a:t>
            </a:r>
            <a:endParaRPr lang="en-GB" sz="1200" b="1" dirty="0">
              <a:solidFill>
                <a:schemeClr val="accent6"/>
              </a:solidFill>
              <a:cs typeface="+mn-cs"/>
            </a:endParaRPr>
          </a:p>
        </p:txBody>
      </p:sp>
      <p:graphicFrame>
        <p:nvGraphicFramePr>
          <p:cNvPr id="30" name="Диаграмма 29"/>
          <p:cNvGraphicFramePr/>
          <p:nvPr/>
        </p:nvGraphicFramePr>
        <p:xfrm>
          <a:off x="4965540" y="1235392"/>
          <a:ext cx="2311400" cy="2667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2"/>
          <p:cNvSpPr>
            <a:spLocks noGrp="1"/>
          </p:cNvSpPr>
          <p:nvPr>
            <p:ph type="sldNum" sz="quarter" idx="18"/>
          </p:nvPr>
        </p:nvSpPr>
        <p:spPr>
          <a:xfrm>
            <a:off x="9234488" y="7158038"/>
            <a:ext cx="663575" cy="238125"/>
          </a:xfrm>
        </p:spPr>
        <p:txBody>
          <a:bodyPr/>
          <a:lstStyle/>
          <a:p>
            <a:pPr>
              <a:defRPr/>
            </a:pPr>
            <a:fld id="{282524C8-DECF-4933-83FD-36950D187CBD}" type="slidenum">
              <a:rPr lang="en-GB" smtClean="0">
                <a:solidFill>
                  <a:schemeClr val="accent1"/>
                </a:solidFill>
              </a:rPr>
              <a:pPr>
                <a:defRPr/>
              </a:pPr>
              <a:t>11</a:t>
            </a:fld>
            <a:endParaRPr lang="en-GB" dirty="0" smtClean="0">
              <a:solidFill>
                <a:schemeClr val="accent1"/>
              </a:solidFill>
            </a:endParaRPr>
          </a:p>
        </p:txBody>
      </p:sp>
      <p:sp>
        <p:nvSpPr>
          <p:cNvPr id="16387" name="Title 5"/>
          <p:cNvSpPr>
            <a:spLocks noGrp="1"/>
          </p:cNvSpPr>
          <p:nvPr>
            <p:ph type="title"/>
          </p:nvPr>
        </p:nvSpPr>
        <p:spPr>
          <a:xfrm>
            <a:off x="476250" y="57150"/>
            <a:ext cx="9148763" cy="760413"/>
          </a:xfrm>
        </p:spPr>
        <p:txBody>
          <a:bodyPr/>
          <a:lstStyle/>
          <a:p>
            <a:r>
              <a:rPr lang="en-US" smtClean="0"/>
              <a:t>Advantageous Logistical Infrastructure and Storage Capacity</a:t>
            </a:r>
          </a:p>
        </p:txBody>
      </p:sp>
      <p:sp>
        <p:nvSpPr>
          <p:cNvPr id="9" name="TextBox 8"/>
          <p:cNvSpPr txBox="1"/>
          <p:nvPr/>
        </p:nvSpPr>
        <p:spPr>
          <a:xfrm>
            <a:off x="254000" y="998538"/>
            <a:ext cx="4503738" cy="338137"/>
          </a:xfrm>
          <a:prstGeom prst="rect">
            <a:avLst/>
          </a:prstGeom>
          <a:noFill/>
        </p:spPr>
        <p:txBody>
          <a:bodyPr>
            <a:spAutoFit/>
          </a:bodyPr>
          <a:lstStyle/>
          <a:p>
            <a:pPr algn="ctr" eaLnBrk="0" hangingPunct="0">
              <a:spcBef>
                <a:spcPct val="50000"/>
              </a:spcBef>
              <a:defRPr/>
            </a:pPr>
            <a:r>
              <a:rPr lang="en-US" sz="1600" b="1" dirty="0">
                <a:solidFill>
                  <a:schemeClr val="accent6"/>
                </a:solidFill>
                <a:cs typeface="+mn-cs"/>
              </a:rPr>
              <a:t>Location of Grain silo and Delivery ports</a:t>
            </a:r>
          </a:p>
        </p:txBody>
      </p:sp>
      <p:cxnSp>
        <p:nvCxnSpPr>
          <p:cNvPr id="10" name="Straight Connector 9"/>
          <p:cNvCxnSpPr/>
          <p:nvPr/>
        </p:nvCxnSpPr>
        <p:spPr bwMode="auto">
          <a:xfrm>
            <a:off x="261938" y="1325563"/>
            <a:ext cx="44958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12" name="Text Box 30"/>
          <p:cNvSpPr txBox="1">
            <a:spLocks noChangeArrowheads="1"/>
          </p:cNvSpPr>
          <p:nvPr/>
        </p:nvSpPr>
        <p:spPr bwMode="blackGray">
          <a:xfrm>
            <a:off x="307975" y="6616700"/>
            <a:ext cx="4503738" cy="160338"/>
          </a:xfrm>
          <a:prstGeom prst="rect">
            <a:avLst/>
          </a:prstGeom>
          <a:noFill/>
          <a:ln w="9525">
            <a:noFill/>
            <a:miter lim="800000"/>
            <a:headEnd/>
            <a:tailEnd/>
          </a:ln>
        </p:spPr>
        <p:txBody>
          <a:bodyPr lIns="0" tIns="18963" rIns="75852" bIns="18963" anchor="b">
            <a:spAutoFit/>
          </a:bodyPr>
          <a:lstStyle/>
          <a:p>
            <a:pPr marL="606425" indent="-606425" eaLnBrk="0" hangingPunct="0">
              <a:defRPr/>
            </a:pPr>
            <a:r>
              <a:rPr lang="en-GB" sz="800" i="1" dirty="0">
                <a:solidFill>
                  <a:schemeClr val="accent6"/>
                </a:solidFill>
                <a:cs typeface="+mn-cs"/>
              </a:rPr>
              <a:t>Source:  </a:t>
            </a:r>
            <a:r>
              <a:rPr lang="en-US" sz="800" i="1" dirty="0">
                <a:solidFill>
                  <a:schemeClr val="accent6"/>
                </a:solidFill>
                <a:cs typeface="+mn-cs"/>
              </a:rPr>
              <a:t>Company data</a:t>
            </a:r>
          </a:p>
        </p:txBody>
      </p:sp>
      <p:sp>
        <p:nvSpPr>
          <p:cNvPr id="22535" name="Text Placeholder 3"/>
          <p:cNvSpPr>
            <a:spLocks noGrp="1"/>
          </p:cNvSpPr>
          <p:nvPr>
            <p:ph type="body" sz="quarter" idx="15"/>
          </p:nvPr>
        </p:nvSpPr>
        <p:spPr>
          <a:xfrm>
            <a:off x="5092700" y="4033488"/>
            <a:ext cx="4430713" cy="2494645"/>
          </a:xfrm>
        </p:spPr>
        <p:txBody>
          <a:bodyPr/>
          <a:lstStyle/>
          <a:p>
            <a:pPr lvl="2">
              <a:lnSpc>
                <a:spcPct val="100000"/>
              </a:lnSpc>
              <a:spcBef>
                <a:spcPts val="1200"/>
              </a:spcBef>
              <a:spcAft>
                <a:spcPts val="600"/>
              </a:spcAft>
              <a:defRPr/>
            </a:pPr>
            <a:r>
              <a:rPr lang="en-US" kern="1200" dirty="0" smtClean="0">
                <a:ea typeface="+mn-ea"/>
                <a:cs typeface="Arial" charset="0"/>
              </a:rPr>
              <a:t>Storage capacities are buildings where the harvest can be safely stored immediately following harvesting, maintaining the quality of harvested crops and giving more flexibility in terms of the most beneficial timing for crop sales on the market</a:t>
            </a:r>
            <a:endParaRPr lang="en-US" dirty="0" smtClean="0"/>
          </a:p>
          <a:p>
            <a:pPr lvl="2">
              <a:lnSpc>
                <a:spcPct val="100000"/>
              </a:lnSpc>
              <a:spcBef>
                <a:spcPts val="600"/>
              </a:spcBef>
              <a:spcAft>
                <a:spcPts val="600"/>
              </a:spcAft>
              <a:defRPr/>
            </a:pPr>
            <a:r>
              <a:rPr lang="en-US" dirty="0" smtClean="0"/>
              <a:t>Two types of storage capacities are used by the Group:</a:t>
            </a:r>
          </a:p>
          <a:p>
            <a:pPr lvl="3">
              <a:lnSpc>
                <a:spcPct val="120000"/>
              </a:lnSpc>
              <a:spcBef>
                <a:spcPts val="0"/>
              </a:spcBef>
              <a:buSzPct val="100000"/>
              <a:defRPr/>
            </a:pPr>
            <a:r>
              <a:rPr lang="en-US" b="1" dirty="0" smtClean="0">
                <a:solidFill>
                  <a:schemeClr val="bg2"/>
                </a:solidFill>
              </a:rPr>
              <a:t>Silos</a:t>
            </a:r>
            <a:r>
              <a:rPr lang="en-US" kern="1200" dirty="0" smtClean="0">
                <a:ea typeface="+mn-ea"/>
                <a:cs typeface="Arial" charset="0"/>
              </a:rPr>
              <a:t> concentrated near the middle of land clusters are equipped with crop cleaning and drying equipment and have high-capacity crop loading and unloading systems. </a:t>
            </a:r>
          </a:p>
          <a:p>
            <a:pPr lvl="3">
              <a:lnSpc>
                <a:spcPct val="120000"/>
              </a:lnSpc>
              <a:spcBef>
                <a:spcPts val="0"/>
              </a:spcBef>
              <a:buSzPct val="100000"/>
              <a:defRPr/>
            </a:pPr>
            <a:r>
              <a:rPr lang="en-US" b="1" dirty="0" smtClean="0">
                <a:solidFill>
                  <a:schemeClr val="bg2"/>
                </a:solidFill>
              </a:rPr>
              <a:t>Granaries</a:t>
            </a:r>
            <a:r>
              <a:rPr lang="en-US" dirty="0" smtClean="0"/>
              <a:t> spread across the Group’s lands are used for cost-efficient on-farm storage for a period of up to one year</a:t>
            </a:r>
            <a:endParaRPr lang="en-US" kern="1200" dirty="0" smtClean="0">
              <a:ea typeface="+mn-ea"/>
              <a:cs typeface="Arial" charset="0"/>
            </a:endParaRPr>
          </a:p>
        </p:txBody>
      </p:sp>
      <p:sp>
        <p:nvSpPr>
          <p:cNvPr id="113" name="Rectangle 3"/>
          <p:cNvSpPr txBox="1">
            <a:spLocks noChangeArrowheads="1"/>
          </p:cNvSpPr>
          <p:nvPr/>
        </p:nvSpPr>
        <p:spPr bwMode="auto">
          <a:xfrm>
            <a:off x="304800" y="6858000"/>
            <a:ext cx="9267825" cy="534988"/>
          </a:xfrm>
          <a:prstGeom prst="rect">
            <a:avLst/>
          </a:prstGeom>
          <a:solidFill>
            <a:schemeClr val="tx2"/>
          </a:solidFill>
          <a:ln w="9525">
            <a:solidFill>
              <a:schemeClr val="bg2"/>
            </a:solidFill>
            <a:miter lim="800000"/>
            <a:headEnd/>
            <a:tailEnd/>
          </a:ln>
        </p:spPr>
        <p:txBody>
          <a:bodyPr lIns="180000" tIns="144000" rIns="180000" bIns="144000" anchor="ctr"/>
          <a:lstStyle/>
          <a:p>
            <a:pPr marL="342900" lvl="2" indent="-342900" algn="ctr" defTabSz="1009650" eaLnBrk="0" hangingPunct="0">
              <a:lnSpc>
                <a:spcPts val="1575"/>
              </a:lnSpc>
              <a:spcBef>
                <a:spcPts val="1388"/>
              </a:spcBef>
              <a:buSzPct val="75000"/>
              <a:defRPr/>
            </a:pPr>
            <a:r>
              <a:rPr lang="en-US" b="1" dirty="0">
                <a:solidFill>
                  <a:schemeClr val="accent6"/>
                </a:solidFill>
                <a:cs typeface="+mn-cs"/>
              </a:rPr>
              <a:t>Sufficient capacity in its silos and warehouses for the total volume of annual crop production, </a:t>
            </a:r>
            <a:br>
              <a:rPr lang="en-US" b="1" dirty="0">
                <a:solidFill>
                  <a:schemeClr val="accent6"/>
                </a:solidFill>
                <a:cs typeface="+mn-cs"/>
              </a:rPr>
            </a:br>
            <a:r>
              <a:rPr lang="en-US" b="1" dirty="0">
                <a:solidFill>
                  <a:schemeClr val="accent6"/>
                </a:solidFill>
                <a:cs typeface="+mn-cs"/>
              </a:rPr>
              <a:t>allows Valinor to store harvested products and to sell them throughout the year at higher prices</a:t>
            </a:r>
            <a:endParaRPr lang="ru-RU" b="1" dirty="0" err="1">
              <a:solidFill>
                <a:schemeClr val="accent6"/>
              </a:solidFill>
              <a:cs typeface="+mn-cs"/>
            </a:endParaRPr>
          </a:p>
        </p:txBody>
      </p:sp>
      <p:sp>
        <p:nvSpPr>
          <p:cNvPr id="111" name="Text Placeholder 3"/>
          <p:cNvSpPr>
            <a:spLocks noGrp="1"/>
          </p:cNvSpPr>
          <p:nvPr>
            <p:ph type="body" sz="quarter" idx="15"/>
          </p:nvPr>
        </p:nvSpPr>
        <p:spPr>
          <a:xfrm>
            <a:off x="338138" y="4037013"/>
            <a:ext cx="4500562" cy="2811462"/>
          </a:xfrm>
        </p:spPr>
        <p:txBody>
          <a:bodyPr/>
          <a:lstStyle/>
          <a:p>
            <a:pPr lvl="2">
              <a:lnSpc>
                <a:spcPct val="100000"/>
              </a:lnSpc>
              <a:spcBef>
                <a:spcPts val="1200"/>
              </a:spcBef>
              <a:spcAft>
                <a:spcPts val="600"/>
              </a:spcAft>
              <a:defRPr/>
            </a:pPr>
            <a:r>
              <a:rPr lang="en-GB" dirty="0" smtClean="0"/>
              <a:t>The location of </a:t>
            </a:r>
            <a:r>
              <a:rPr lang="en-GB" dirty="0" err="1" smtClean="0"/>
              <a:t>Valinor’s</a:t>
            </a:r>
            <a:r>
              <a:rPr lang="en-GB" dirty="0" smtClean="0"/>
              <a:t> land provides convenient access to domestic customers, key export routes and its own silos and storage facilities:</a:t>
            </a:r>
          </a:p>
          <a:p>
            <a:pPr lvl="3">
              <a:lnSpc>
                <a:spcPct val="120000"/>
              </a:lnSpc>
              <a:spcBef>
                <a:spcPts val="0"/>
              </a:spcBef>
              <a:buSzPct val="100000"/>
              <a:defRPr/>
            </a:pPr>
            <a:r>
              <a:rPr lang="en-GB" kern="1200" dirty="0" smtClean="0">
                <a:ea typeface="+mn-ea"/>
                <a:cs typeface="Arial" charset="0"/>
              </a:rPr>
              <a:t>Located within 30 to 300 kilometres from Company’s fields</a:t>
            </a:r>
          </a:p>
          <a:p>
            <a:pPr lvl="3">
              <a:lnSpc>
                <a:spcPct val="120000"/>
              </a:lnSpc>
              <a:spcBef>
                <a:spcPts val="0"/>
              </a:spcBef>
              <a:buSzPct val="100000"/>
              <a:defRPr/>
            </a:pPr>
            <a:r>
              <a:rPr lang="en-GB" kern="1200" dirty="0" smtClean="0">
                <a:ea typeface="+mn-ea"/>
                <a:cs typeface="Arial" charset="0"/>
              </a:rPr>
              <a:t>Close proximity to the key oil-producers’ facilities in both Russia and Ukraine </a:t>
            </a:r>
          </a:p>
          <a:p>
            <a:pPr lvl="2">
              <a:lnSpc>
                <a:spcPct val="100000"/>
              </a:lnSpc>
              <a:spcBef>
                <a:spcPts val="1200"/>
              </a:spcBef>
              <a:spcAft>
                <a:spcPts val="600"/>
              </a:spcAft>
              <a:defRPr/>
            </a:pPr>
            <a:r>
              <a:rPr lang="en-GB" dirty="0" smtClean="0"/>
              <a:t>Most crops are moved by truck both to customers’ facilities and to the Group’s silos. The Group has a fleet of </a:t>
            </a:r>
            <a:r>
              <a:rPr lang="en-GB" sz="1400" b="1" dirty="0" smtClean="0">
                <a:solidFill>
                  <a:schemeClr val="bg2"/>
                </a:solidFill>
              </a:rPr>
              <a:t>4,008 trucks</a:t>
            </a:r>
            <a:r>
              <a:rPr lang="en-GB" dirty="0" smtClean="0"/>
              <a:t>, grain haulers and other road vehicles</a:t>
            </a:r>
          </a:p>
        </p:txBody>
      </p:sp>
      <p:sp>
        <p:nvSpPr>
          <p:cNvPr id="98" name="TextBox 97"/>
          <p:cNvSpPr txBox="1"/>
          <p:nvPr/>
        </p:nvSpPr>
        <p:spPr>
          <a:xfrm>
            <a:off x="5038725" y="995363"/>
            <a:ext cx="4503738" cy="338137"/>
          </a:xfrm>
          <a:prstGeom prst="rect">
            <a:avLst/>
          </a:prstGeom>
          <a:noFill/>
        </p:spPr>
        <p:txBody>
          <a:bodyPr>
            <a:spAutoFit/>
          </a:bodyPr>
          <a:lstStyle/>
          <a:p>
            <a:pPr algn="ctr" eaLnBrk="0" hangingPunct="0">
              <a:spcBef>
                <a:spcPct val="50000"/>
              </a:spcBef>
              <a:defRPr/>
            </a:pPr>
            <a:r>
              <a:rPr lang="en-US" sz="1600" b="1" dirty="0">
                <a:solidFill>
                  <a:schemeClr val="accent6"/>
                </a:solidFill>
                <a:cs typeface="+mn-cs"/>
              </a:rPr>
              <a:t>Grain silo and granary storage capacities</a:t>
            </a:r>
          </a:p>
        </p:txBody>
      </p:sp>
      <p:cxnSp>
        <p:nvCxnSpPr>
          <p:cNvPr id="99" name="Straight Connector 98"/>
          <p:cNvCxnSpPr/>
          <p:nvPr/>
        </p:nvCxnSpPr>
        <p:spPr bwMode="auto">
          <a:xfrm>
            <a:off x="5046663" y="1314450"/>
            <a:ext cx="44958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graphicFrame>
        <p:nvGraphicFramePr>
          <p:cNvPr id="101" name="Table 100"/>
          <p:cNvGraphicFramePr>
            <a:graphicFrameLocks noGrp="1"/>
          </p:cNvGraphicFramePr>
          <p:nvPr/>
        </p:nvGraphicFramePr>
        <p:xfrm>
          <a:off x="5130800" y="1502358"/>
          <a:ext cx="4376168" cy="2180005"/>
        </p:xfrm>
        <a:graphic>
          <a:graphicData uri="http://schemas.openxmlformats.org/drawingml/2006/table">
            <a:tbl>
              <a:tblPr firstRow="1" bandRow="1">
                <a:tableStyleId>{5C22544A-7EE6-4342-B048-85BDC9FD1C3A}</a:tableStyleId>
              </a:tblPr>
              <a:tblGrid>
                <a:gridCol w="2591185"/>
                <a:gridCol w="1784983"/>
              </a:tblGrid>
              <a:tr h="508470">
                <a:tc>
                  <a:txBody>
                    <a:bodyPr/>
                    <a:lstStyle/>
                    <a:p>
                      <a:pPr algn="l" fontAlgn="b"/>
                      <a:r>
                        <a:rPr lang="en-US" sz="1200" b="1" i="0" u="none" strike="noStrike" dirty="0" smtClean="0">
                          <a:solidFill>
                            <a:schemeClr val="bg1"/>
                          </a:solidFill>
                          <a:latin typeface="Arial"/>
                        </a:rPr>
                        <a:t>Type </a:t>
                      </a:r>
                      <a:r>
                        <a:rPr lang="en-US" sz="1200" b="1" i="0" u="none" strike="noStrike" dirty="0">
                          <a:solidFill>
                            <a:schemeClr val="bg1"/>
                          </a:solidFill>
                          <a:latin typeface="Arial"/>
                        </a:rPr>
                        <a:t>of storage</a:t>
                      </a:r>
                    </a:p>
                  </a:txBody>
                  <a:tcPr marL="9525" marR="9525" marT="9525" marB="9144" anchor="ctr"/>
                </a:tc>
                <a:tc>
                  <a:txBody>
                    <a:bodyPr/>
                    <a:lstStyle/>
                    <a:p>
                      <a:pPr algn="ctr" fontAlgn="b"/>
                      <a:r>
                        <a:rPr lang="en-US" sz="1200" b="1" i="0" u="none" strike="noStrike" dirty="0">
                          <a:solidFill>
                            <a:schemeClr val="bg1"/>
                          </a:solidFill>
                          <a:latin typeface="Arial"/>
                        </a:rPr>
                        <a:t>Actual annual </a:t>
                      </a:r>
                      <a:r>
                        <a:rPr lang="en-US" sz="1200" b="1" i="0" u="none" strike="noStrike" dirty="0" smtClean="0">
                          <a:solidFill>
                            <a:schemeClr val="bg1"/>
                          </a:solidFill>
                          <a:latin typeface="Arial"/>
                        </a:rPr>
                        <a:t>capacity,       </a:t>
                      </a:r>
                    </a:p>
                    <a:p>
                      <a:pPr algn="ctr" fontAlgn="b"/>
                      <a:r>
                        <a:rPr lang="en-US" sz="1200" b="1" i="0" u="none" strike="noStrike" dirty="0" smtClean="0">
                          <a:solidFill>
                            <a:schemeClr val="bg1"/>
                          </a:solidFill>
                          <a:latin typeface="Arial"/>
                        </a:rPr>
                        <a:t>000’ </a:t>
                      </a:r>
                      <a:r>
                        <a:rPr lang="en-US" sz="1200" b="1" i="0" u="none" strike="noStrike" dirty="0" err="1" smtClean="0">
                          <a:solidFill>
                            <a:schemeClr val="bg1"/>
                          </a:solidFill>
                          <a:latin typeface="Arial"/>
                        </a:rPr>
                        <a:t>tonnes</a:t>
                      </a:r>
                      <a:endParaRPr lang="en-US" sz="1200" b="1" i="0" u="none" strike="noStrike" dirty="0">
                        <a:solidFill>
                          <a:schemeClr val="bg1"/>
                        </a:solidFill>
                        <a:latin typeface="Arial"/>
                      </a:endParaRPr>
                    </a:p>
                  </a:txBody>
                  <a:tcPr marL="9525" marR="9525" marT="9525" marB="9144" anchor="ctr"/>
                </a:tc>
              </a:tr>
              <a:tr h="334307">
                <a:tc>
                  <a:txBody>
                    <a:bodyPr/>
                    <a:lstStyle/>
                    <a:p>
                      <a:pPr algn="l" fontAlgn="b"/>
                      <a:r>
                        <a:rPr lang="en-US" sz="1000" b="0" i="0" u="none" strike="noStrike" dirty="0" smtClean="0">
                          <a:solidFill>
                            <a:schemeClr val="tx1"/>
                          </a:solidFill>
                          <a:latin typeface="+mn-lt"/>
                        </a:rPr>
                        <a:t>Group’s silos in Russia and Ukraine:</a:t>
                      </a:r>
                      <a:endParaRPr lang="en-US" sz="1000" b="0" i="0" u="none" strike="noStrike" dirty="0">
                        <a:solidFill>
                          <a:schemeClr val="tx1"/>
                        </a:solidFill>
                        <a:latin typeface="+mn-lt"/>
                      </a:endParaRPr>
                    </a:p>
                  </a:txBody>
                  <a:tcPr marL="9525" marR="9525" marT="9525" marB="9144" anchor="ctr"/>
                </a:tc>
                <a:tc>
                  <a:txBody>
                    <a:bodyPr/>
                    <a:lstStyle/>
                    <a:p>
                      <a:pPr algn="ctr" rtl="0" fontAlgn="b"/>
                      <a:r>
                        <a:rPr lang="en-GB" sz="1000" b="0" i="0" u="none" strike="noStrike" dirty="0" smtClean="0">
                          <a:solidFill>
                            <a:srgbClr val="000000"/>
                          </a:solidFill>
                          <a:latin typeface="Arial"/>
                        </a:rPr>
                        <a:t>564</a:t>
                      </a:r>
                      <a:endParaRPr lang="en-GB" sz="1000" b="0" i="0" u="none" strike="noStrike" dirty="0">
                        <a:solidFill>
                          <a:srgbClr val="000000"/>
                        </a:solidFill>
                        <a:latin typeface="Arial"/>
                      </a:endParaRPr>
                    </a:p>
                  </a:txBody>
                  <a:tcPr marL="0" marR="0" marT="0" marB="0" anchor="ctr"/>
                </a:tc>
              </a:tr>
              <a:tr h="334307">
                <a:tc>
                  <a:txBody>
                    <a:bodyPr/>
                    <a:lstStyle/>
                    <a:p>
                      <a:pPr lvl="0" algn="l" fontAlgn="b"/>
                      <a:r>
                        <a:rPr lang="en-US" sz="1000" b="0" i="1" u="none" strike="noStrike" dirty="0" smtClean="0">
                          <a:solidFill>
                            <a:schemeClr val="tx1"/>
                          </a:solidFill>
                          <a:latin typeface="+mn-lt"/>
                        </a:rPr>
                        <a:t>     - 4 silos in Russia</a:t>
                      </a:r>
                      <a:endParaRPr lang="en-US" sz="1000" b="0" i="1" u="none" strike="noStrike" dirty="0">
                        <a:solidFill>
                          <a:schemeClr val="tx1"/>
                        </a:solidFill>
                        <a:latin typeface="+mn-lt"/>
                      </a:endParaRPr>
                    </a:p>
                  </a:txBody>
                  <a:tcPr marL="9525" marR="9525" marT="9525" marB="9144" anchor="ctr"/>
                </a:tc>
                <a:tc>
                  <a:txBody>
                    <a:bodyPr/>
                    <a:lstStyle/>
                    <a:p>
                      <a:pPr algn="ctr" rtl="0" fontAlgn="b"/>
                      <a:r>
                        <a:rPr lang="en-GB" sz="1000" b="0" i="1" u="none" strike="noStrike" dirty="0" smtClean="0">
                          <a:solidFill>
                            <a:srgbClr val="000000"/>
                          </a:solidFill>
                          <a:latin typeface="Arial"/>
                        </a:rPr>
                        <a:t>451</a:t>
                      </a:r>
                      <a:endParaRPr lang="en-GB" sz="1000" b="0" i="1" u="none" strike="noStrike" dirty="0">
                        <a:solidFill>
                          <a:srgbClr val="000000"/>
                        </a:solidFill>
                        <a:latin typeface="Arial"/>
                      </a:endParaRPr>
                    </a:p>
                  </a:txBody>
                  <a:tcPr marL="0" marR="0" marT="0" marB="0" anchor="ctr"/>
                </a:tc>
              </a:tr>
              <a:tr h="334307">
                <a:tc>
                  <a:txBody>
                    <a:bodyPr/>
                    <a:lstStyle/>
                    <a:p>
                      <a:pPr lvl="0" algn="l" fontAlgn="b"/>
                      <a:r>
                        <a:rPr lang="en-US" sz="1000" b="0" i="1" u="none" strike="noStrike" dirty="0" smtClean="0">
                          <a:solidFill>
                            <a:schemeClr val="tx1"/>
                          </a:solidFill>
                          <a:latin typeface="+mn-lt"/>
                        </a:rPr>
                        <a:t>     </a:t>
                      </a:r>
                      <a:r>
                        <a:rPr lang="en-US" sz="1000" b="0" i="1" u="none" strike="noStrike" baseline="0" dirty="0" smtClean="0">
                          <a:solidFill>
                            <a:schemeClr val="tx1"/>
                          </a:solidFill>
                          <a:latin typeface="+mn-lt"/>
                        </a:rPr>
                        <a:t>- </a:t>
                      </a:r>
                      <a:r>
                        <a:rPr lang="en-US" sz="1000" b="0" i="1" u="none" strike="noStrike" dirty="0" smtClean="0">
                          <a:solidFill>
                            <a:schemeClr val="tx1"/>
                          </a:solidFill>
                          <a:latin typeface="+mn-lt"/>
                        </a:rPr>
                        <a:t>3</a:t>
                      </a:r>
                      <a:r>
                        <a:rPr lang="en-US" sz="1000" b="0" i="1" u="none" strike="noStrike" baseline="0" dirty="0" smtClean="0">
                          <a:solidFill>
                            <a:schemeClr val="tx1"/>
                          </a:solidFill>
                          <a:latin typeface="+mn-lt"/>
                        </a:rPr>
                        <a:t> silos in</a:t>
                      </a:r>
                      <a:r>
                        <a:rPr lang="en-US" sz="1000" b="0" i="1" u="none" strike="noStrike" dirty="0" smtClean="0">
                          <a:solidFill>
                            <a:schemeClr val="tx1"/>
                          </a:solidFill>
                          <a:latin typeface="+mn-lt"/>
                        </a:rPr>
                        <a:t> </a:t>
                      </a:r>
                      <a:r>
                        <a:rPr lang="en-US" sz="1000" b="0" i="1" u="none" strike="noStrike" dirty="0">
                          <a:solidFill>
                            <a:schemeClr val="tx1"/>
                          </a:solidFill>
                          <a:latin typeface="+mn-lt"/>
                        </a:rPr>
                        <a:t>Ukraine</a:t>
                      </a:r>
                    </a:p>
                  </a:txBody>
                  <a:tcPr marL="9525" marR="9525" marT="9525" marB="9144" anchor="ctr"/>
                </a:tc>
                <a:tc>
                  <a:txBody>
                    <a:bodyPr/>
                    <a:lstStyle/>
                    <a:p>
                      <a:pPr algn="ctr" rtl="0" fontAlgn="b"/>
                      <a:r>
                        <a:rPr lang="en-GB" sz="1000" b="0" i="1" u="none" strike="noStrike" dirty="0" smtClean="0">
                          <a:solidFill>
                            <a:srgbClr val="000000"/>
                          </a:solidFill>
                          <a:latin typeface="Arial"/>
                        </a:rPr>
                        <a:t>114</a:t>
                      </a:r>
                      <a:endParaRPr lang="en-GB" sz="1000" b="0" i="1" u="none" strike="noStrike" dirty="0">
                        <a:solidFill>
                          <a:srgbClr val="000000"/>
                        </a:solidFill>
                        <a:latin typeface="Arial"/>
                      </a:endParaRPr>
                    </a:p>
                  </a:txBody>
                  <a:tcPr marL="0" marR="0" marT="0" marB="0" anchor="ctr"/>
                </a:tc>
              </a:tr>
              <a:tr h="334307">
                <a:tc>
                  <a:txBody>
                    <a:bodyPr/>
                    <a:lstStyle/>
                    <a:p>
                      <a:pPr algn="l" fontAlgn="b"/>
                      <a:r>
                        <a:rPr lang="en-US" sz="1000" b="0" i="0" u="none" strike="noStrike" dirty="0" smtClean="0">
                          <a:solidFill>
                            <a:schemeClr val="tx1"/>
                          </a:solidFill>
                          <a:latin typeface="+mn-lt"/>
                        </a:rPr>
                        <a:t>Granaries in Russia and Ukraine (on-farm)</a:t>
                      </a:r>
                      <a:endParaRPr lang="en-US" sz="1000" b="0" i="0" u="none" strike="noStrike" dirty="0">
                        <a:solidFill>
                          <a:schemeClr val="tx1"/>
                        </a:solidFill>
                        <a:latin typeface="+mn-lt"/>
                      </a:endParaRPr>
                    </a:p>
                  </a:txBody>
                  <a:tcPr marL="9525" marR="9525" marT="9525" marB="9144" anchor="ctr"/>
                </a:tc>
                <a:tc>
                  <a:txBody>
                    <a:bodyPr/>
                    <a:lstStyle/>
                    <a:p>
                      <a:pPr algn="ctr" rtl="0" fontAlgn="b"/>
                      <a:r>
                        <a:rPr lang="en-GB" sz="1000" b="0" i="0" u="none" strike="noStrike" dirty="0" smtClean="0">
                          <a:solidFill>
                            <a:srgbClr val="000000"/>
                          </a:solidFill>
                          <a:latin typeface="Arial"/>
                        </a:rPr>
                        <a:t>713</a:t>
                      </a:r>
                      <a:endParaRPr lang="en-GB" sz="1000" b="0" i="0" u="none" strike="noStrike" dirty="0">
                        <a:solidFill>
                          <a:srgbClr val="000000"/>
                        </a:solidFill>
                        <a:latin typeface="Arial"/>
                      </a:endParaRPr>
                    </a:p>
                  </a:txBody>
                  <a:tcPr marL="0" marR="0" marT="0" marB="0" anchor="ctr"/>
                </a:tc>
              </a:tr>
              <a:tr h="334307">
                <a:tc>
                  <a:txBody>
                    <a:bodyPr/>
                    <a:lstStyle/>
                    <a:p>
                      <a:pPr algn="l" fontAlgn="b"/>
                      <a:r>
                        <a:rPr lang="en-US" sz="1000" b="1" i="0" u="none" strike="noStrike" dirty="0">
                          <a:solidFill>
                            <a:schemeClr val="tx1"/>
                          </a:solidFill>
                          <a:latin typeface="+mn-lt"/>
                        </a:rPr>
                        <a:t>Total Group Silo and </a:t>
                      </a:r>
                      <a:r>
                        <a:rPr lang="en-US" sz="1000" b="1" i="0" u="none" strike="noStrike" dirty="0" smtClean="0">
                          <a:solidFill>
                            <a:schemeClr val="tx1"/>
                          </a:solidFill>
                          <a:latin typeface="+mn-lt"/>
                        </a:rPr>
                        <a:t>Granaries capacities</a:t>
                      </a:r>
                      <a:endParaRPr lang="en-US" sz="1000" b="1" i="0" u="none" strike="noStrike" dirty="0">
                        <a:solidFill>
                          <a:schemeClr val="tx1"/>
                        </a:solidFill>
                        <a:latin typeface="+mn-lt"/>
                      </a:endParaRPr>
                    </a:p>
                  </a:txBody>
                  <a:tcPr marL="9525" marR="9525" marT="9525" marB="9144" anchor="ctr"/>
                </a:tc>
                <a:tc>
                  <a:txBody>
                    <a:bodyPr/>
                    <a:lstStyle/>
                    <a:p>
                      <a:pPr algn="ctr" rtl="0" fontAlgn="b"/>
                      <a:r>
                        <a:rPr lang="en-GB" sz="1000" b="1" i="0" u="none" strike="noStrike" dirty="0" smtClean="0">
                          <a:solidFill>
                            <a:srgbClr val="000000"/>
                          </a:solidFill>
                          <a:latin typeface="Arial"/>
                        </a:rPr>
                        <a:t>1,277</a:t>
                      </a:r>
                      <a:endParaRPr lang="en-GB" sz="1000" b="1" i="0" u="none" strike="noStrike" dirty="0">
                        <a:solidFill>
                          <a:srgbClr val="000000"/>
                        </a:solidFill>
                        <a:latin typeface="Arial"/>
                      </a:endParaRPr>
                    </a:p>
                  </a:txBody>
                  <a:tcPr marL="0" marR="0" marT="0" marB="0" anchor="ctr"/>
                </a:tc>
              </a:tr>
            </a:tbl>
          </a:graphicData>
        </a:graphic>
      </p:graphicFrame>
      <p:sp>
        <p:nvSpPr>
          <p:cNvPr id="133" name="TextBox 174"/>
          <p:cNvSpPr txBox="1">
            <a:spLocks noChangeArrowheads="1"/>
          </p:cNvSpPr>
          <p:nvPr/>
        </p:nvSpPr>
        <p:spPr bwMode="auto">
          <a:xfrm>
            <a:off x="-122238" y="2571750"/>
            <a:ext cx="1157288" cy="184150"/>
          </a:xfrm>
          <a:prstGeom prst="rect">
            <a:avLst/>
          </a:prstGeom>
          <a:noFill/>
          <a:ln w="9525">
            <a:noFill/>
            <a:miter lim="800000"/>
            <a:headEnd/>
            <a:tailEnd/>
          </a:ln>
        </p:spPr>
        <p:txBody>
          <a:bodyPr lIns="0" tIns="0" rIns="0" bIns="0" anchor="ctr" anchorCtr="1">
            <a:spAutoFit/>
          </a:bodyPr>
          <a:lstStyle/>
          <a:p>
            <a:pPr eaLnBrk="0" hangingPunct="0">
              <a:defRPr/>
            </a:pPr>
            <a:r>
              <a:rPr lang="en-US" sz="1000" dirty="0" err="1">
                <a:solidFill>
                  <a:schemeClr val="accent6"/>
                </a:solidFill>
              </a:rPr>
              <a:t>Nikolaev</a:t>
            </a:r>
            <a:endParaRPr lang="en-US" sz="1000" dirty="0">
              <a:solidFill>
                <a:schemeClr val="accent6"/>
              </a:solidFill>
            </a:endParaRPr>
          </a:p>
        </p:txBody>
      </p:sp>
      <p:sp>
        <p:nvSpPr>
          <p:cNvPr id="211" name="TextBox 210"/>
          <p:cNvSpPr txBox="1"/>
          <p:nvPr/>
        </p:nvSpPr>
        <p:spPr bwMode="auto">
          <a:xfrm>
            <a:off x="3560763" y="1404938"/>
            <a:ext cx="1827212" cy="477837"/>
          </a:xfrm>
          <a:prstGeom prst="rect">
            <a:avLst/>
          </a:prstGeom>
          <a:noFill/>
        </p:spPr>
        <p:txBody>
          <a:bodyPr>
            <a:spAutoFit/>
          </a:bodyPr>
          <a:lstStyle/>
          <a:p>
            <a:pPr eaLnBrk="0" hangingPunct="0">
              <a:spcBef>
                <a:spcPts val="0"/>
              </a:spcBef>
              <a:defRPr/>
            </a:pPr>
            <a:r>
              <a:rPr lang="en-US" sz="1000" dirty="0">
                <a:solidFill>
                  <a:schemeClr val="accent6"/>
                </a:solidFill>
                <a:cs typeface="+mn-cs"/>
              </a:rPr>
              <a:t>Grain silo: </a:t>
            </a:r>
          </a:p>
          <a:p>
            <a:pPr eaLnBrk="0" hangingPunct="0">
              <a:spcBef>
                <a:spcPts val="0"/>
              </a:spcBef>
              <a:defRPr/>
            </a:pPr>
            <a:r>
              <a:rPr lang="en-US" sz="1000" dirty="0">
                <a:solidFill>
                  <a:schemeClr val="accent6"/>
                </a:solidFill>
                <a:cs typeface="+mn-cs"/>
              </a:rPr>
              <a:t>Line grain silo</a:t>
            </a:r>
          </a:p>
        </p:txBody>
      </p:sp>
      <p:sp>
        <p:nvSpPr>
          <p:cNvPr id="212" name="TextBox 211"/>
          <p:cNvSpPr txBox="1"/>
          <p:nvPr/>
        </p:nvSpPr>
        <p:spPr bwMode="auto">
          <a:xfrm>
            <a:off x="3289300" y="1854200"/>
            <a:ext cx="2111375" cy="293688"/>
          </a:xfrm>
          <a:prstGeom prst="rect">
            <a:avLst/>
          </a:prstGeom>
          <a:noFill/>
        </p:spPr>
        <p:txBody>
          <a:bodyPr>
            <a:spAutoFit/>
          </a:bodyPr>
          <a:lstStyle/>
          <a:p>
            <a:pPr eaLnBrk="0" hangingPunct="0">
              <a:spcBef>
                <a:spcPts val="0"/>
              </a:spcBef>
              <a:defRPr/>
            </a:pPr>
            <a:r>
              <a:rPr lang="en-US" sz="1000" b="1" dirty="0">
                <a:solidFill>
                  <a:schemeClr val="accent6"/>
                </a:solidFill>
                <a:cs typeface="+mn-cs"/>
              </a:rPr>
              <a:t>Delivery ports capacities:</a:t>
            </a:r>
          </a:p>
        </p:txBody>
      </p:sp>
      <p:grpSp>
        <p:nvGrpSpPr>
          <p:cNvPr id="16422" name="Group 102"/>
          <p:cNvGrpSpPr>
            <a:grpSpLocks/>
          </p:cNvGrpSpPr>
          <p:nvPr/>
        </p:nvGrpSpPr>
        <p:grpSpPr bwMode="auto">
          <a:xfrm>
            <a:off x="47625" y="1370013"/>
            <a:ext cx="4953000" cy="2701925"/>
            <a:chOff x="48410" y="1380326"/>
            <a:chExt cx="4952150" cy="2702578"/>
          </a:xfrm>
        </p:grpSpPr>
        <p:grpSp>
          <p:nvGrpSpPr>
            <p:cNvPr id="16423" name="Group 130"/>
            <p:cNvGrpSpPr>
              <a:grpSpLocks/>
            </p:cNvGrpSpPr>
            <p:nvPr/>
          </p:nvGrpSpPr>
          <p:grpSpPr bwMode="auto">
            <a:xfrm>
              <a:off x="870367" y="1380326"/>
              <a:ext cx="2258061" cy="2509266"/>
              <a:chOff x="6321288" y="5143661"/>
              <a:chExt cx="1316345" cy="1928677"/>
            </a:xfrm>
          </p:grpSpPr>
          <p:sp>
            <p:nvSpPr>
              <p:cNvPr id="16473" name="Freeform 377"/>
              <p:cNvSpPr>
                <a:spLocks/>
              </p:cNvSpPr>
              <p:nvPr/>
            </p:nvSpPr>
            <p:spPr bwMode="auto">
              <a:xfrm>
                <a:off x="6321288" y="5444242"/>
                <a:ext cx="732453" cy="911119"/>
              </a:xfrm>
              <a:custGeom>
                <a:avLst/>
                <a:gdLst>
                  <a:gd name="T0" fmla="*/ 2147483647 w 570"/>
                  <a:gd name="T1" fmla="*/ 2147483647 h 709"/>
                  <a:gd name="T2" fmla="*/ 2147483647 w 570"/>
                  <a:gd name="T3" fmla="*/ 2147483647 h 709"/>
                  <a:gd name="T4" fmla="*/ 2147483647 w 570"/>
                  <a:gd name="T5" fmla="*/ 2147483647 h 709"/>
                  <a:gd name="T6" fmla="*/ 2147483647 w 570"/>
                  <a:gd name="T7" fmla="*/ 2147483647 h 709"/>
                  <a:gd name="T8" fmla="*/ 2147483647 w 570"/>
                  <a:gd name="T9" fmla="*/ 2147483647 h 709"/>
                  <a:gd name="T10" fmla="*/ 2147483647 w 570"/>
                  <a:gd name="T11" fmla="*/ 2147483647 h 709"/>
                  <a:gd name="T12" fmla="*/ 2147483647 w 570"/>
                  <a:gd name="T13" fmla="*/ 2147483647 h 709"/>
                  <a:gd name="T14" fmla="*/ 2147483647 w 570"/>
                  <a:gd name="T15" fmla="*/ 2147483647 h 709"/>
                  <a:gd name="T16" fmla="*/ 2147483647 w 570"/>
                  <a:gd name="T17" fmla="*/ 2147483647 h 709"/>
                  <a:gd name="T18" fmla="*/ 2147483647 w 570"/>
                  <a:gd name="T19" fmla="*/ 2147483647 h 709"/>
                  <a:gd name="T20" fmla="*/ 2147483647 w 570"/>
                  <a:gd name="T21" fmla="*/ 2147483647 h 709"/>
                  <a:gd name="T22" fmla="*/ 2147483647 w 570"/>
                  <a:gd name="T23" fmla="*/ 2147483647 h 709"/>
                  <a:gd name="T24" fmla="*/ 2147483647 w 570"/>
                  <a:gd name="T25" fmla="*/ 2147483647 h 709"/>
                  <a:gd name="T26" fmla="*/ 2147483647 w 570"/>
                  <a:gd name="T27" fmla="*/ 2147483647 h 709"/>
                  <a:gd name="T28" fmla="*/ 2147483647 w 570"/>
                  <a:gd name="T29" fmla="*/ 2147483647 h 709"/>
                  <a:gd name="T30" fmla="*/ 2147483647 w 570"/>
                  <a:gd name="T31" fmla="*/ 2147483647 h 709"/>
                  <a:gd name="T32" fmla="*/ 2147483647 w 570"/>
                  <a:gd name="T33" fmla="*/ 2147483647 h 709"/>
                  <a:gd name="T34" fmla="*/ 2147483647 w 570"/>
                  <a:gd name="T35" fmla="*/ 2147483647 h 709"/>
                  <a:gd name="T36" fmla="*/ 2147483647 w 570"/>
                  <a:gd name="T37" fmla="*/ 2147483647 h 709"/>
                  <a:gd name="T38" fmla="*/ 2147483647 w 570"/>
                  <a:gd name="T39" fmla="*/ 2147483647 h 709"/>
                  <a:gd name="T40" fmla="*/ 2147483647 w 570"/>
                  <a:gd name="T41" fmla="*/ 2147483647 h 709"/>
                  <a:gd name="T42" fmla="*/ 2147483647 w 570"/>
                  <a:gd name="T43" fmla="*/ 2147483647 h 709"/>
                  <a:gd name="T44" fmla="*/ 2147483647 w 570"/>
                  <a:gd name="T45" fmla="*/ 2147483647 h 709"/>
                  <a:gd name="T46" fmla="*/ 2147483647 w 570"/>
                  <a:gd name="T47" fmla="*/ 2147483647 h 709"/>
                  <a:gd name="T48" fmla="*/ 2147483647 w 570"/>
                  <a:gd name="T49" fmla="*/ 2147483647 h 709"/>
                  <a:gd name="T50" fmla="*/ 2147483647 w 570"/>
                  <a:gd name="T51" fmla="*/ 2147483647 h 709"/>
                  <a:gd name="T52" fmla="*/ 2147483647 w 570"/>
                  <a:gd name="T53" fmla="*/ 2147483647 h 709"/>
                  <a:gd name="T54" fmla="*/ 2147483647 w 570"/>
                  <a:gd name="T55" fmla="*/ 2147483647 h 709"/>
                  <a:gd name="T56" fmla="*/ 2147483647 w 570"/>
                  <a:gd name="T57" fmla="*/ 2147483647 h 709"/>
                  <a:gd name="T58" fmla="*/ 2147483647 w 570"/>
                  <a:gd name="T59" fmla="*/ 2147483647 h 709"/>
                  <a:gd name="T60" fmla="*/ 2147483647 w 570"/>
                  <a:gd name="T61" fmla="*/ 2147483647 h 709"/>
                  <a:gd name="T62" fmla="*/ 2147483647 w 570"/>
                  <a:gd name="T63" fmla="*/ 2147483647 h 709"/>
                  <a:gd name="T64" fmla="*/ 2147483647 w 570"/>
                  <a:gd name="T65" fmla="*/ 2147483647 h 709"/>
                  <a:gd name="T66" fmla="*/ 2147483647 w 570"/>
                  <a:gd name="T67" fmla="*/ 2147483647 h 709"/>
                  <a:gd name="T68" fmla="*/ 2147483647 w 570"/>
                  <a:gd name="T69" fmla="*/ 2147483647 h 709"/>
                  <a:gd name="T70" fmla="*/ 2147483647 w 570"/>
                  <a:gd name="T71" fmla="*/ 2147483647 h 709"/>
                  <a:gd name="T72" fmla="*/ 2147483647 w 570"/>
                  <a:gd name="T73" fmla="*/ 2147483647 h 709"/>
                  <a:gd name="T74" fmla="*/ 2147483647 w 570"/>
                  <a:gd name="T75" fmla="*/ 2147483647 h 709"/>
                  <a:gd name="T76" fmla="*/ 2147483647 w 570"/>
                  <a:gd name="T77" fmla="*/ 2147483647 h 709"/>
                  <a:gd name="T78" fmla="*/ 2147483647 w 570"/>
                  <a:gd name="T79" fmla="*/ 2147483647 h 709"/>
                  <a:gd name="T80" fmla="*/ 2147483647 w 570"/>
                  <a:gd name="T81" fmla="*/ 2147483647 h 709"/>
                  <a:gd name="T82" fmla="*/ 2147483647 w 570"/>
                  <a:gd name="T83" fmla="*/ 2147483647 h 709"/>
                  <a:gd name="T84" fmla="*/ 2147483647 w 570"/>
                  <a:gd name="T85" fmla="*/ 2147483647 h 709"/>
                  <a:gd name="T86" fmla="*/ 2147483647 w 570"/>
                  <a:gd name="T87" fmla="*/ 2147483647 h 709"/>
                  <a:gd name="T88" fmla="*/ 2147483647 w 570"/>
                  <a:gd name="T89" fmla="*/ 2147483647 h 709"/>
                  <a:gd name="T90" fmla="*/ 2147483647 w 570"/>
                  <a:gd name="T91" fmla="*/ 2147483647 h 709"/>
                  <a:gd name="T92" fmla="*/ 2147483647 w 570"/>
                  <a:gd name="T93" fmla="*/ 2147483647 h 709"/>
                  <a:gd name="T94" fmla="*/ 2147483647 w 570"/>
                  <a:gd name="T95" fmla="*/ 2147483647 h 709"/>
                  <a:gd name="T96" fmla="*/ 2147483647 w 570"/>
                  <a:gd name="T97" fmla="*/ 2147483647 h 709"/>
                  <a:gd name="T98" fmla="*/ 2147483647 w 570"/>
                  <a:gd name="T99" fmla="*/ 2147483647 h 709"/>
                  <a:gd name="T100" fmla="*/ 2147483647 w 570"/>
                  <a:gd name="T101" fmla="*/ 2147483647 h 709"/>
                  <a:gd name="T102" fmla="*/ 2147483647 w 570"/>
                  <a:gd name="T103" fmla="*/ 2147483647 h 709"/>
                  <a:gd name="T104" fmla="*/ 2147483647 w 570"/>
                  <a:gd name="T105" fmla="*/ 2147483647 h 709"/>
                  <a:gd name="T106" fmla="*/ 2147483647 w 570"/>
                  <a:gd name="T107" fmla="*/ 2147483647 h 709"/>
                  <a:gd name="T108" fmla="*/ 2147483647 w 570"/>
                  <a:gd name="T109" fmla="*/ 2147483647 h 709"/>
                  <a:gd name="T110" fmla="*/ 2147483647 w 570"/>
                  <a:gd name="T111" fmla="*/ 2147483647 h 709"/>
                  <a:gd name="T112" fmla="*/ 2147483647 w 570"/>
                  <a:gd name="T113" fmla="*/ 2147483647 h 709"/>
                  <a:gd name="T114" fmla="*/ 2147483647 w 570"/>
                  <a:gd name="T115" fmla="*/ 2147483647 h 7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0"/>
                  <a:gd name="T175" fmla="*/ 0 h 709"/>
                  <a:gd name="T176" fmla="*/ 570 w 570"/>
                  <a:gd name="T177" fmla="*/ 709 h 7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0" h="709">
                    <a:moveTo>
                      <a:pt x="406" y="667"/>
                    </a:moveTo>
                    <a:lnTo>
                      <a:pt x="386" y="651"/>
                    </a:lnTo>
                    <a:lnTo>
                      <a:pt x="366" y="647"/>
                    </a:lnTo>
                    <a:lnTo>
                      <a:pt x="340" y="639"/>
                    </a:lnTo>
                    <a:lnTo>
                      <a:pt x="310" y="617"/>
                    </a:lnTo>
                    <a:lnTo>
                      <a:pt x="284" y="611"/>
                    </a:lnTo>
                    <a:lnTo>
                      <a:pt x="258" y="603"/>
                    </a:lnTo>
                    <a:lnTo>
                      <a:pt x="240" y="591"/>
                    </a:lnTo>
                    <a:lnTo>
                      <a:pt x="228" y="577"/>
                    </a:lnTo>
                    <a:lnTo>
                      <a:pt x="222" y="567"/>
                    </a:lnTo>
                    <a:lnTo>
                      <a:pt x="212" y="577"/>
                    </a:lnTo>
                    <a:lnTo>
                      <a:pt x="220" y="593"/>
                    </a:lnTo>
                    <a:lnTo>
                      <a:pt x="228" y="611"/>
                    </a:lnTo>
                    <a:lnTo>
                      <a:pt x="232" y="629"/>
                    </a:lnTo>
                    <a:lnTo>
                      <a:pt x="226" y="641"/>
                    </a:lnTo>
                    <a:lnTo>
                      <a:pt x="218" y="657"/>
                    </a:lnTo>
                    <a:lnTo>
                      <a:pt x="228" y="669"/>
                    </a:lnTo>
                    <a:lnTo>
                      <a:pt x="246" y="675"/>
                    </a:lnTo>
                    <a:lnTo>
                      <a:pt x="254" y="681"/>
                    </a:lnTo>
                    <a:lnTo>
                      <a:pt x="266" y="685"/>
                    </a:lnTo>
                    <a:lnTo>
                      <a:pt x="268" y="695"/>
                    </a:lnTo>
                    <a:lnTo>
                      <a:pt x="272" y="701"/>
                    </a:lnTo>
                    <a:lnTo>
                      <a:pt x="264" y="705"/>
                    </a:lnTo>
                    <a:lnTo>
                      <a:pt x="252" y="709"/>
                    </a:lnTo>
                    <a:lnTo>
                      <a:pt x="238" y="705"/>
                    </a:lnTo>
                    <a:lnTo>
                      <a:pt x="228" y="697"/>
                    </a:lnTo>
                    <a:lnTo>
                      <a:pt x="226" y="683"/>
                    </a:lnTo>
                    <a:lnTo>
                      <a:pt x="220" y="677"/>
                    </a:lnTo>
                    <a:lnTo>
                      <a:pt x="208" y="679"/>
                    </a:lnTo>
                    <a:lnTo>
                      <a:pt x="194" y="675"/>
                    </a:lnTo>
                    <a:lnTo>
                      <a:pt x="178" y="665"/>
                    </a:lnTo>
                    <a:lnTo>
                      <a:pt x="166" y="659"/>
                    </a:lnTo>
                    <a:lnTo>
                      <a:pt x="158" y="665"/>
                    </a:lnTo>
                    <a:lnTo>
                      <a:pt x="146" y="663"/>
                    </a:lnTo>
                    <a:lnTo>
                      <a:pt x="134" y="657"/>
                    </a:lnTo>
                    <a:lnTo>
                      <a:pt x="130" y="649"/>
                    </a:lnTo>
                    <a:lnTo>
                      <a:pt x="122" y="641"/>
                    </a:lnTo>
                    <a:lnTo>
                      <a:pt x="122" y="631"/>
                    </a:lnTo>
                    <a:lnTo>
                      <a:pt x="136" y="629"/>
                    </a:lnTo>
                    <a:lnTo>
                      <a:pt x="142" y="621"/>
                    </a:lnTo>
                    <a:lnTo>
                      <a:pt x="158" y="617"/>
                    </a:lnTo>
                    <a:lnTo>
                      <a:pt x="152" y="603"/>
                    </a:lnTo>
                    <a:lnTo>
                      <a:pt x="148" y="589"/>
                    </a:lnTo>
                    <a:lnTo>
                      <a:pt x="144" y="577"/>
                    </a:lnTo>
                    <a:lnTo>
                      <a:pt x="136" y="573"/>
                    </a:lnTo>
                    <a:lnTo>
                      <a:pt x="138" y="559"/>
                    </a:lnTo>
                    <a:lnTo>
                      <a:pt x="156" y="563"/>
                    </a:lnTo>
                    <a:lnTo>
                      <a:pt x="170" y="565"/>
                    </a:lnTo>
                    <a:lnTo>
                      <a:pt x="180" y="565"/>
                    </a:lnTo>
                    <a:lnTo>
                      <a:pt x="182" y="571"/>
                    </a:lnTo>
                    <a:lnTo>
                      <a:pt x="194" y="575"/>
                    </a:lnTo>
                    <a:lnTo>
                      <a:pt x="202" y="573"/>
                    </a:lnTo>
                    <a:lnTo>
                      <a:pt x="206" y="565"/>
                    </a:lnTo>
                    <a:lnTo>
                      <a:pt x="200" y="563"/>
                    </a:lnTo>
                    <a:lnTo>
                      <a:pt x="198" y="551"/>
                    </a:lnTo>
                    <a:lnTo>
                      <a:pt x="192" y="547"/>
                    </a:lnTo>
                    <a:lnTo>
                      <a:pt x="180" y="547"/>
                    </a:lnTo>
                    <a:lnTo>
                      <a:pt x="174" y="535"/>
                    </a:lnTo>
                    <a:lnTo>
                      <a:pt x="166" y="523"/>
                    </a:lnTo>
                    <a:lnTo>
                      <a:pt x="162" y="515"/>
                    </a:lnTo>
                    <a:lnTo>
                      <a:pt x="156" y="505"/>
                    </a:lnTo>
                    <a:lnTo>
                      <a:pt x="148" y="495"/>
                    </a:lnTo>
                    <a:lnTo>
                      <a:pt x="152" y="489"/>
                    </a:lnTo>
                    <a:lnTo>
                      <a:pt x="158" y="499"/>
                    </a:lnTo>
                    <a:lnTo>
                      <a:pt x="174" y="499"/>
                    </a:lnTo>
                    <a:lnTo>
                      <a:pt x="164" y="483"/>
                    </a:lnTo>
                    <a:lnTo>
                      <a:pt x="170" y="475"/>
                    </a:lnTo>
                    <a:lnTo>
                      <a:pt x="166" y="469"/>
                    </a:lnTo>
                    <a:lnTo>
                      <a:pt x="154" y="461"/>
                    </a:lnTo>
                    <a:lnTo>
                      <a:pt x="142" y="453"/>
                    </a:lnTo>
                    <a:lnTo>
                      <a:pt x="126" y="461"/>
                    </a:lnTo>
                    <a:lnTo>
                      <a:pt x="98" y="461"/>
                    </a:lnTo>
                    <a:lnTo>
                      <a:pt x="76" y="459"/>
                    </a:lnTo>
                    <a:lnTo>
                      <a:pt x="58" y="453"/>
                    </a:lnTo>
                    <a:lnTo>
                      <a:pt x="46" y="461"/>
                    </a:lnTo>
                    <a:lnTo>
                      <a:pt x="26" y="443"/>
                    </a:lnTo>
                    <a:lnTo>
                      <a:pt x="8" y="432"/>
                    </a:lnTo>
                    <a:lnTo>
                      <a:pt x="8" y="412"/>
                    </a:lnTo>
                    <a:lnTo>
                      <a:pt x="44" y="404"/>
                    </a:lnTo>
                    <a:lnTo>
                      <a:pt x="62" y="410"/>
                    </a:lnTo>
                    <a:lnTo>
                      <a:pt x="74" y="394"/>
                    </a:lnTo>
                    <a:lnTo>
                      <a:pt x="90" y="392"/>
                    </a:lnTo>
                    <a:lnTo>
                      <a:pt x="102" y="412"/>
                    </a:lnTo>
                    <a:lnTo>
                      <a:pt x="110" y="428"/>
                    </a:lnTo>
                    <a:lnTo>
                      <a:pt x="122" y="420"/>
                    </a:lnTo>
                    <a:lnTo>
                      <a:pt x="130" y="408"/>
                    </a:lnTo>
                    <a:lnTo>
                      <a:pt x="126" y="384"/>
                    </a:lnTo>
                    <a:lnTo>
                      <a:pt x="142" y="380"/>
                    </a:lnTo>
                    <a:lnTo>
                      <a:pt x="142" y="350"/>
                    </a:lnTo>
                    <a:lnTo>
                      <a:pt x="162" y="340"/>
                    </a:lnTo>
                    <a:lnTo>
                      <a:pt x="152" y="306"/>
                    </a:lnTo>
                    <a:lnTo>
                      <a:pt x="148" y="280"/>
                    </a:lnTo>
                    <a:lnTo>
                      <a:pt x="150" y="260"/>
                    </a:lnTo>
                    <a:lnTo>
                      <a:pt x="134" y="250"/>
                    </a:lnTo>
                    <a:lnTo>
                      <a:pt x="110" y="240"/>
                    </a:lnTo>
                    <a:lnTo>
                      <a:pt x="98" y="224"/>
                    </a:lnTo>
                    <a:lnTo>
                      <a:pt x="76" y="228"/>
                    </a:lnTo>
                    <a:lnTo>
                      <a:pt x="58" y="200"/>
                    </a:lnTo>
                    <a:lnTo>
                      <a:pt x="42" y="200"/>
                    </a:lnTo>
                    <a:lnTo>
                      <a:pt x="30" y="188"/>
                    </a:lnTo>
                    <a:lnTo>
                      <a:pt x="34" y="168"/>
                    </a:lnTo>
                    <a:lnTo>
                      <a:pt x="18" y="140"/>
                    </a:lnTo>
                    <a:lnTo>
                      <a:pt x="8" y="116"/>
                    </a:lnTo>
                    <a:lnTo>
                      <a:pt x="0" y="106"/>
                    </a:lnTo>
                    <a:lnTo>
                      <a:pt x="2" y="68"/>
                    </a:lnTo>
                    <a:lnTo>
                      <a:pt x="30" y="64"/>
                    </a:lnTo>
                    <a:lnTo>
                      <a:pt x="46" y="60"/>
                    </a:lnTo>
                    <a:lnTo>
                      <a:pt x="52" y="70"/>
                    </a:lnTo>
                    <a:lnTo>
                      <a:pt x="74" y="44"/>
                    </a:lnTo>
                    <a:lnTo>
                      <a:pt x="120" y="44"/>
                    </a:lnTo>
                    <a:lnTo>
                      <a:pt x="146" y="48"/>
                    </a:lnTo>
                    <a:lnTo>
                      <a:pt x="154" y="58"/>
                    </a:lnTo>
                    <a:lnTo>
                      <a:pt x="170" y="52"/>
                    </a:lnTo>
                    <a:lnTo>
                      <a:pt x="190" y="28"/>
                    </a:lnTo>
                    <a:lnTo>
                      <a:pt x="206" y="0"/>
                    </a:lnTo>
                    <a:lnTo>
                      <a:pt x="222" y="16"/>
                    </a:lnTo>
                    <a:lnTo>
                      <a:pt x="244" y="16"/>
                    </a:lnTo>
                    <a:lnTo>
                      <a:pt x="258" y="36"/>
                    </a:lnTo>
                    <a:lnTo>
                      <a:pt x="280" y="60"/>
                    </a:lnTo>
                    <a:lnTo>
                      <a:pt x="296" y="100"/>
                    </a:lnTo>
                    <a:lnTo>
                      <a:pt x="298" y="120"/>
                    </a:lnTo>
                    <a:lnTo>
                      <a:pt x="312" y="140"/>
                    </a:lnTo>
                    <a:lnTo>
                      <a:pt x="326" y="156"/>
                    </a:lnTo>
                    <a:lnTo>
                      <a:pt x="326" y="170"/>
                    </a:lnTo>
                    <a:lnTo>
                      <a:pt x="350" y="174"/>
                    </a:lnTo>
                    <a:lnTo>
                      <a:pt x="342" y="192"/>
                    </a:lnTo>
                    <a:lnTo>
                      <a:pt x="356" y="204"/>
                    </a:lnTo>
                    <a:lnTo>
                      <a:pt x="370" y="216"/>
                    </a:lnTo>
                    <a:lnTo>
                      <a:pt x="366" y="230"/>
                    </a:lnTo>
                    <a:lnTo>
                      <a:pt x="380" y="240"/>
                    </a:lnTo>
                    <a:lnTo>
                      <a:pt x="396" y="218"/>
                    </a:lnTo>
                    <a:lnTo>
                      <a:pt x="426" y="216"/>
                    </a:lnTo>
                    <a:lnTo>
                      <a:pt x="446" y="232"/>
                    </a:lnTo>
                    <a:lnTo>
                      <a:pt x="454" y="252"/>
                    </a:lnTo>
                    <a:lnTo>
                      <a:pt x="472" y="244"/>
                    </a:lnTo>
                    <a:lnTo>
                      <a:pt x="480" y="254"/>
                    </a:lnTo>
                    <a:lnTo>
                      <a:pt x="474" y="270"/>
                    </a:lnTo>
                    <a:lnTo>
                      <a:pt x="504" y="274"/>
                    </a:lnTo>
                    <a:lnTo>
                      <a:pt x="510" y="286"/>
                    </a:lnTo>
                    <a:lnTo>
                      <a:pt x="510" y="304"/>
                    </a:lnTo>
                    <a:lnTo>
                      <a:pt x="500" y="320"/>
                    </a:lnTo>
                    <a:lnTo>
                      <a:pt x="502" y="332"/>
                    </a:lnTo>
                    <a:lnTo>
                      <a:pt x="486" y="326"/>
                    </a:lnTo>
                    <a:lnTo>
                      <a:pt x="482" y="342"/>
                    </a:lnTo>
                    <a:lnTo>
                      <a:pt x="470" y="350"/>
                    </a:lnTo>
                    <a:lnTo>
                      <a:pt x="484" y="366"/>
                    </a:lnTo>
                    <a:lnTo>
                      <a:pt x="484" y="392"/>
                    </a:lnTo>
                    <a:lnTo>
                      <a:pt x="484" y="408"/>
                    </a:lnTo>
                    <a:lnTo>
                      <a:pt x="472" y="414"/>
                    </a:lnTo>
                    <a:lnTo>
                      <a:pt x="472" y="436"/>
                    </a:lnTo>
                    <a:lnTo>
                      <a:pt x="488" y="436"/>
                    </a:lnTo>
                    <a:lnTo>
                      <a:pt x="488" y="461"/>
                    </a:lnTo>
                    <a:lnTo>
                      <a:pt x="504" y="475"/>
                    </a:lnTo>
                    <a:lnTo>
                      <a:pt x="526" y="473"/>
                    </a:lnTo>
                    <a:lnTo>
                      <a:pt x="530" y="489"/>
                    </a:lnTo>
                    <a:lnTo>
                      <a:pt x="524" y="501"/>
                    </a:lnTo>
                    <a:lnTo>
                      <a:pt x="524" y="517"/>
                    </a:lnTo>
                    <a:lnTo>
                      <a:pt x="532" y="531"/>
                    </a:lnTo>
                    <a:lnTo>
                      <a:pt x="546" y="531"/>
                    </a:lnTo>
                    <a:lnTo>
                      <a:pt x="548" y="553"/>
                    </a:lnTo>
                    <a:lnTo>
                      <a:pt x="558" y="561"/>
                    </a:lnTo>
                    <a:lnTo>
                      <a:pt x="556" y="565"/>
                    </a:lnTo>
                    <a:lnTo>
                      <a:pt x="566" y="575"/>
                    </a:lnTo>
                    <a:lnTo>
                      <a:pt x="568" y="595"/>
                    </a:lnTo>
                    <a:lnTo>
                      <a:pt x="570" y="619"/>
                    </a:lnTo>
                    <a:lnTo>
                      <a:pt x="538" y="619"/>
                    </a:lnTo>
                    <a:lnTo>
                      <a:pt x="540" y="637"/>
                    </a:lnTo>
                    <a:lnTo>
                      <a:pt x="518" y="635"/>
                    </a:lnTo>
                    <a:lnTo>
                      <a:pt x="516" y="665"/>
                    </a:lnTo>
                    <a:lnTo>
                      <a:pt x="492" y="681"/>
                    </a:lnTo>
                    <a:lnTo>
                      <a:pt x="474" y="667"/>
                    </a:lnTo>
                    <a:lnTo>
                      <a:pt x="462" y="649"/>
                    </a:lnTo>
                    <a:lnTo>
                      <a:pt x="448" y="659"/>
                    </a:lnTo>
                    <a:lnTo>
                      <a:pt x="430" y="647"/>
                    </a:lnTo>
                    <a:lnTo>
                      <a:pt x="406" y="667"/>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74" name="Freeform 253"/>
              <p:cNvSpPr>
                <a:spLocks/>
              </p:cNvSpPr>
              <p:nvPr/>
            </p:nvSpPr>
            <p:spPr bwMode="auto">
              <a:xfrm>
                <a:off x="7213549" y="5143661"/>
                <a:ext cx="359829" cy="303243"/>
              </a:xfrm>
              <a:custGeom>
                <a:avLst/>
                <a:gdLst>
                  <a:gd name="T0" fmla="*/ 2147483647 w 280"/>
                  <a:gd name="T1" fmla="*/ 2147483647 h 236"/>
                  <a:gd name="T2" fmla="*/ 2147483647 w 280"/>
                  <a:gd name="T3" fmla="*/ 2147483647 h 236"/>
                  <a:gd name="T4" fmla="*/ 2147483647 w 280"/>
                  <a:gd name="T5" fmla="*/ 2147483647 h 236"/>
                  <a:gd name="T6" fmla="*/ 2147483647 w 280"/>
                  <a:gd name="T7" fmla="*/ 2147483647 h 236"/>
                  <a:gd name="T8" fmla="*/ 2147483647 w 280"/>
                  <a:gd name="T9" fmla="*/ 2147483647 h 236"/>
                  <a:gd name="T10" fmla="*/ 2147483647 w 280"/>
                  <a:gd name="T11" fmla="*/ 2147483647 h 236"/>
                  <a:gd name="T12" fmla="*/ 2147483647 w 280"/>
                  <a:gd name="T13" fmla="*/ 2147483647 h 236"/>
                  <a:gd name="T14" fmla="*/ 2147483647 w 280"/>
                  <a:gd name="T15" fmla="*/ 2147483647 h 236"/>
                  <a:gd name="T16" fmla="*/ 2147483647 w 280"/>
                  <a:gd name="T17" fmla="*/ 2147483647 h 236"/>
                  <a:gd name="T18" fmla="*/ 2147483647 w 280"/>
                  <a:gd name="T19" fmla="*/ 2147483647 h 236"/>
                  <a:gd name="T20" fmla="*/ 2147483647 w 280"/>
                  <a:gd name="T21" fmla="*/ 2147483647 h 236"/>
                  <a:gd name="T22" fmla="*/ 2147483647 w 280"/>
                  <a:gd name="T23" fmla="*/ 2147483647 h 236"/>
                  <a:gd name="T24" fmla="*/ 2147483647 w 280"/>
                  <a:gd name="T25" fmla="*/ 2147483647 h 236"/>
                  <a:gd name="T26" fmla="*/ 2147483647 w 280"/>
                  <a:gd name="T27" fmla="*/ 2147483647 h 236"/>
                  <a:gd name="T28" fmla="*/ 2147483647 w 280"/>
                  <a:gd name="T29" fmla="*/ 2147483647 h 236"/>
                  <a:gd name="T30" fmla="*/ 2147483647 w 280"/>
                  <a:gd name="T31" fmla="*/ 2147483647 h 236"/>
                  <a:gd name="T32" fmla="*/ 2147483647 w 280"/>
                  <a:gd name="T33" fmla="*/ 2147483647 h 236"/>
                  <a:gd name="T34" fmla="*/ 2147483647 w 280"/>
                  <a:gd name="T35" fmla="*/ 2147483647 h 236"/>
                  <a:gd name="T36" fmla="*/ 2147483647 w 280"/>
                  <a:gd name="T37" fmla="*/ 2147483647 h 236"/>
                  <a:gd name="T38" fmla="*/ 2147483647 w 280"/>
                  <a:gd name="T39" fmla="*/ 2147483647 h 236"/>
                  <a:gd name="T40" fmla="*/ 2147483647 w 280"/>
                  <a:gd name="T41" fmla="*/ 2147483647 h 236"/>
                  <a:gd name="T42" fmla="*/ 2147483647 w 280"/>
                  <a:gd name="T43" fmla="*/ 2147483647 h 236"/>
                  <a:gd name="T44" fmla="*/ 2147483647 w 280"/>
                  <a:gd name="T45" fmla="*/ 2147483647 h 236"/>
                  <a:gd name="T46" fmla="*/ 2147483647 w 280"/>
                  <a:gd name="T47" fmla="*/ 2147483647 h 236"/>
                  <a:gd name="T48" fmla="*/ 2147483647 w 280"/>
                  <a:gd name="T49" fmla="*/ 2147483647 h 236"/>
                  <a:gd name="T50" fmla="*/ 0 w 280"/>
                  <a:gd name="T51" fmla="*/ 2147483647 h 236"/>
                  <a:gd name="T52" fmla="*/ 2147483647 w 280"/>
                  <a:gd name="T53" fmla="*/ 2147483647 h 236"/>
                  <a:gd name="T54" fmla="*/ 2147483647 w 280"/>
                  <a:gd name="T55" fmla="*/ 2147483647 h 236"/>
                  <a:gd name="T56" fmla="*/ 2147483647 w 280"/>
                  <a:gd name="T57" fmla="*/ 2147483647 h 236"/>
                  <a:gd name="T58" fmla="*/ 2147483647 w 280"/>
                  <a:gd name="T59" fmla="*/ 2147483647 h 236"/>
                  <a:gd name="T60" fmla="*/ 2147483647 w 280"/>
                  <a:gd name="T61" fmla="*/ 2147483647 h 236"/>
                  <a:gd name="T62" fmla="*/ 2147483647 w 280"/>
                  <a:gd name="T63" fmla="*/ 2147483647 h 236"/>
                  <a:gd name="T64" fmla="*/ 2147483647 w 280"/>
                  <a:gd name="T65" fmla="*/ 2147483647 h 236"/>
                  <a:gd name="T66" fmla="*/ 2147483647 w 280"/>
                  <a:gd name="T67" fmla="*/ 2147483647 h 236"/>
                  <a:gd name="T68" fmla="*/ 2147483647 w 280"/>
                  <a:gd name="T69" fmla="*/ 2147483647 h 236"/>
                  <a:gd name="T70" fmla="*/ 2147483647 w 280"/>
                  <a:gd name="T71" fmla="*/ 2147483647 h 236"/>
                  <a:gd name="T72" fmla="*/ 2147483647 w 280"/>
                  <a:gd name="T73" fmla="*/ 2147483647 h 236"/>
                  <a:gd name="T74" fmla="*/ 2147483647 w 280"/>
                  <a:gd name="T75" fmla="*/ 2147483647 h 236"/>
                  <a:gd name="T76" fmla="*/ 2147483647 w 280"/>
                  <a:gd name="T77" fmla="*/ 2147483647 h 236"/>
                  <a:gd name="T78" fmla="*/ 2147483647 w 280"/>
                  <a:gd name="T79" fmla="*/ 0 h 236"/>
                  <a:gd name="T80" fmla="*/ 2147483647 w 280"/>
                  <a:gd name="T81" fmla="*/ 0 h 236"/>
                  <a:gd name="T82" fmla="*/ 2147483647 w 280"/>
                  <a:gd name="T83" fmla="*/ 2147483647 h 236"/>
                  <a:gd name="T84" fmla="*/ 2147483647 w 280"/>
                  <a:gd name="T85" fmla="*/ 2147483647 h 236"/>
                  <a:gd name="T86" fmla="*/ 2147483647 w 280"/>
                  <a:gd name="T87" fmla="*/ 2147483647 h 236"/>
                  <a:gd name="T88" fmla="*/ 2147483647 w 280"/>
                  <a:gd name="T89" fmla="*/ 2147483647 h 236"/>
                  <a:gd name="T90" fmla="*/ 2147483647 w 280"/>
                  <a:gd name="T91" fmla="*/ 2147483647 h 236"/>
                  <a:gd name="T92" fmla="*/ 2147483647 w 280"/>
                  <a:gd name="T93" fmla="*/ 2147483647 h 236"/>
                  <a:gd name="T94" fmla="*/ 2147483647 w 280"/>
                  <a:gd name="T95" fmla="*/ 2147483647 h 236"/>
                  <a:gd name="T96" fmla="*/ 2147483647 w 280"/>
                  <a:gd name="T97" fmla="*/ 2147483647 h 236"/>
                  <a:gd name="T98" fmla="*/ 2147483647 w 280"/>
                  <a:gd name="T99" fmla="*/ 2147483647 h 236"/>
                  <a:gd name="T100" fmla="*/ 2147483647 w 280"/>
                  <a:gd name="T101" fmla="*/ 2147483647 h 236"/>
                  <a:gd name="T102" fmla="*/ 2147483647 w 280"/>
                  <a:gd name="T103" fmla="*/ 2147483647 h 236"/>
                  <a:gd name="T104" fmla="*/ 2147483647 w 280"/>
                  <a:gd name="T105" fmla="*/ 2147483647 h 236"/>
                  <a:gd name="T106" fmla="*/ 2147483647 w 280"/>
                  <a:gd name="T107" fmla="*/ 2147483647 h 236"/>
                  <a:gd name="T108" fmla="*/ 2147483647 w 280"/>
                  <a:gd name="T109" fmla="*/ 2147483647 h 236"/>
                  <a:gd name="T110" fmla="*/ 2147483647 w 280"/>
                  <a:gd name="T111" fmla="*/ 2147483647 h 236"/>
                  <a:gd name="T112" fmla="*/ 2147483647 w 280"/>
                  <a:gd name="T113" fmla="*/ 2147483647 h 236"/>
                  <a:gd name="T114" fmla="*/ 2147483647 w 280"/>
                  <a:gd name="T115" fmla="*/ 2147483647 h 236"/>
                  <a:gd name="T116" fmla="*/ 2147483647 w 280"/>
                  <a:gd name="T117" fmla="*/ 2147483647 h 236"/>
                  <a:gd name="T118" fmla="*/ 2147483647 w 280"/>
                  <a:gd name="T119" fmla="*/ 2147483647 h 236"/>
                  <a:gd name="T120" fmla="*/ 2147483647 w 280"/>
                  <a:gd name="T121" fmla="*/ 2147483647 h 236"/>
                  <a:gd name="T122" fmla="*/ 2147483647 w 280"/>
                  <a:gd name="T123" fmla="*/ 2147483647 h 2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0"/>
                  <a:gd name="T187" fmla="*/ 0 h 236"/>
                  <a:gd name="T188" fmla="*/ 280 w 280"/>
                  <a:gd name="T189" fmla="*/ 236 h 2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0" h="236">
                    <a:moveTo>
                      <a:pt x="280" y="154"/>
                    </a:moveTo>
                    <a:lnTo>
                      <a:pt x="262" y="170"/>
                    </a:lnTo>
                    <a:lnTo>
                      <a:pt x="250" y="168"/>
                    </a:lnTo>
                    <a:lnTo>
                      <a:pt x="220" y="192"/>
                    </a:lnTo>
                    <a:lnTo>
                      <a:pt x="218" y="212"/>
                    </a:lnTo>
                    <a:lnTo>
                      <a:pt x="210" y="224"/>
                    </a:lnTo>
                    <a:lnTo>
                      <a:pt x="196" y="234"/>
                    </a:lnTo>
                    <a:lnTo>
                      <a:pt x="164" y="236"/>
                    </a:lnTo>
                    <a:lnTo>
                      <a:pt x="146" y="210"/>
                    </a:lnTo>
                    <a:lnTo>
                      <a:pt x="146" y="190"/>
                    </a:lnTo>
                    <a:lnTo>
                      <a:pt x="136" y="188"/>
                    </a:lnTo>
                    <a:lnTo>
                      <a:pt x="136" y="178"/>
                    </a:lnTo>
                    <a:lnTo>
                      <a:pt x="114" y="178"/>
                    </a:lnTo>
                    <a:lnTo>
                      <a:pt x="116" y="154"/>
                    </a:lnTo>
                    <a:lnTo>
                      <a:pt x="104" y="154"/>
                    </a:lnTo>
                    <a:lnTo>
                      <a:pt x="98" y="146"/>
                    </a:lnTo>
                    <a:lnTo>
                      <a:pt x="76" y="152"/>
                    </a:lnTo>
                    <a:lnTo>
                      <a:pt x="74" y="144"/>
                    </a:lnTo>
                    <a:lnTo>
                      <a:pt x="48" y="146"/>
                    </a:lnTo>
                    <a:lnTo>
                      <a:pt x="40" y="136"/>
                    </a:lnTo>
                    <a:lnTo>
                      <a:pt x="26" y="142"/>
                    </a:lnTo>
                    <a:lnTo>
                      <a:pt x="14" y="142"/>
                    </a:lnTo>
                    <a:lnTo>
                      <a:pt x="12" y="134"/>
                    </a:lnTo>
                    <a:lnTo>
                      <a:pt x="14" y="100"/>
                    </a:lnTo>
                    <a:lnTo>
                      <a:pt x="2" y="82"/>
                    </a:lnTo>
                    <a:lnTo>
                      <a:pt x="0" y="62"/>
                    </a:lnTo>
                    <a:lnTo>
                      <a:pt x="24" y="58"/>
                    </a:lnTo>
                    <a:lnTo>
                      <a:pt x="32" y="44"/>
                    </a:lnTo>
                    <a:lnTo>
                      <a:pt x="46" y="38"/>
                    </a:lnTo>
                    <a:lnTo>
                      <a:pt x="60" y="44"/>
                    </a:lnTo>
                    <a:lnTo>
                      <a:pt x="62" y="58"/>
                    </a:lnTo>
                    <a:lnTo>
                      <a:pt x="82" y="60"/>
                    </a:lnTo>
                    <a:lnTo>
                      <a:pt x="86" y="72"/>
                    </a:lnTo>
                    <a:lnTo>
                      <a:pt x="94" y="84"/>
                    </a:lnTo>
                    <a:lnTo>
                      <a:pt x="102" y="60"/>
                    </a:lnTo>
                    <a:lnTo>
                      <a:pt x="84" y="42"/>
                    </a:lnTo>
                    <a:lnTo>
                      <a:pt x="92" y="32"/>
                    </a:lnTo>
                    <a:lnTo>
                      <a:pt x="92" y="18"/>
                    </a:lnTo>
                    <a:lnTo>
                      <a:pt x="108" y="12"/>
                    </a:lnTo>
                    <a:lnTo>
                      <a:pt x="84" y="0"/>
                    </a:lnTo>
                    <a:lnTo>
                      <a:pt x="116" y="0"/>
                    </a:lnTo>
                    <a:lnTo>
                      <a:pt x="144" y="4"/>
                    </a:lnTo>
                    <a:lnTo>
                      <a:pt x="152" y="24"/>
                    </a:lnTo>
                    <a:lnTo>
                      <a:pt x="156" y="42"/>
                    </a:lnTo>
                    <a:lnTo>
                      <a:pt x="146" y="62"/>
                    </a:lnTo>
                    <a:lnTo>
                      <a:pt x="138" y="78"/>
                    </a:lnTo>
                    <a:lnTo>
                      <a:pt x="130" y="84"/>
                    </a:lnTo>
                    <a:lnTo>
                      <a:pt x="130" y="94"/>
                    </a:lnTo>
                    <a:lnTo>
                      <a:pt x="124" y="104"/>
                    </a:lnTo>
                    <a:lnTo>
                      <a:pt x="122" y="114"/>
                    </a:lnTo>
                    <a:lnTo>
                      <a:pt x="134" y="110"/>
                    </a:lnTo>
                    <a:lnTo>
                      <a:pt x="150" y="112"/>
                    </a:lnTo>
                    <a:lnTo>
                      <a:pt x="156" y="122"/>
                    </a:lnTo>
                    <a:lnTo>
                      <a:pt x="170" y="122"/>
                    </a:lnTo>
                    <a:lnTo>
                      <a:pt x="186" y="118"/>
                    </a:lnTo>
                    <a:lnTo>
                      <a:pt x="196" y="114"/>
                    </a:lnTo>
                    <a:lnTo>
                      <a:pt x="220" y="116"/>
                    </a:lnTo>
                    <a:lnTo>
                      <a:pt x="232" y="112"/>
                    </a:lnTo>
                    <a:lnTo>
                      <a:pt x="244" y="118"/>
                    </a:lnTo>
                    <a:lnTo>
                      <a:pt x="252" y="130"/>
                    </a:lnTo>
                    <a:lnTo>
                      <a:pt x="270" y="136"/>
                    </a:lnTo>
                    <a:lnTo>
                      <a:pt x="280" y="154"/>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75" name="Freeform 254"/>
              <p:cNvSpPr>
                <a:spLocks/>
              </p:cNvSpPr>
              <p:nvPr/>
            </p:nvSpPr>
            <p:spPr bwMode="auto">
              <a:xfrm>
                <a:off x="7036205" y="5218187"/>
                <a:ext cx="195336" cy="305813"/>
              </a:xfrm>
              <a:custGeom>
                <a:avLst/>
                <a:gdLst>
                  <a:gd name="T0" fmla="*/ 2147483647 w 152"/>
                  <a:gd name="T1" fmla="*/ 2147483647 h 238"/>
                  <a:gd name="T2" fmla="*/ 2147483647 w 152"/>
                  <a:gd name="T3" fmla="*/ 2147483647 h 238"/>
                  <a:gd name="T4" fmla="*/ 2147483647 w 152"/>
                  <a:gd name="T5" fmla="*/ 2147483647 h 238"/>
                  <a:gd name="T6" fmla="*/ 2147483647 w 152"/>
                  <a:gd name="T7" fmla="*/ 2147483647 h 238"/>
                  <a:gd name="T8" fmla="*/ 2147483647 w 152"/>
                  <a:gd name="T9" fmla="*/ 2147483647 h 238"/>
                  <a:gd name="T10" fmla="*/ 2147483647 w 152"/>
                  <a:gd name="T11" fmla="*/ 2147483647 h 238"/>
                  <a:gd name="T12" fmla="*/ 2147483647 w 152"/>
                  <a:gd name="T13" fmla="*/ 2147483647 h 238"/>
                  <a:gd name="T14" fmla="*/ 2147483647 w 152"/>
                  <a:gd name="T15" fmla="*/ 2147483647 h 238"/>
                  <a:gd name="T16" fmla="*/ 2147483647 w 152"/>
                  <a:gd name="T17" fmla="*/ 2147483647 h 238"/>
                  <a:gd name="T18" fmla="*/ 2147483647 w 152"/>
                  <a:gd name="T19" fmla="*/ 2147483647 h 238"/>
                  <a:gd name="T20" fmla="*/ 2147483647 w 152"/>
                  <a:gd name="T21" fmla="*/ 2147483647 h 238"/>
                  <a:gd name="T22" fmla="*/ 2147483647 w 152"/>
                  <a:gd name="T23" fmla="*/ 2147483647 h 238"/>
                  <a:gd name="T24" fmla="*/ 2147483647 w 152"/>
                  <a:gd name="T25" fmla="*/ 2147483647 h 238"/>
                  <a:gd name="T26" fmla="*/ 2147483647 w 152"/>
                  <a:gd name="T27" fmla="*/ 2147483647 h 238"/>
                  <a:gd name="T28" fmla="*/ 2147483647 w 152"/>
                  <a:gd name="T29" fmla="*/ 2147483647 h 238"/>
                  <a:gd name="T30" fmla="*/ 2147483647 w 152"/>
                  <a:gd name="T31" fmla="*/ 2147483647 h 238"/>
                  <a:gd name="T32" fmla="*/ 2147483647 w 152"/>
                  <a:gd name="T33" fmla="*/ 2147483647 h 238"/>
                  <a:gd name="T34" fmla="*/ 2147483647 w 152"/>
                  <a:gd name="T35" fmla="*/ 2147483647 h 238"/>
                  <a:gd name="T36" fmla="*/ 2147483647 w 152"/>
                  <a:gd name="T37" fmla="*/ 2147483647 h 238"/>
                  <a:gd name="T38" fmla="*/ 2147483647 w 152"/>
                  <a:gd name="T39" fmla="*/ 2147483647 h 238"/>
                  <a:gd name="T40" fmla="*/ 2147483647 w 152"/>
                  <a:gd name="T41" fmla="*/ 2147483647 h 238"/>
                  <a:gd name="T42" fmla="*/ 2147483647 w 152"/>
                  <a:gd name="T43" fmla="*/ 2147483647 h 238"/>
                  <a:gd name="T44" fmla="*/ 2147483647 w 152"/>
                  <a:gd name="T45" fmla="*/ 2147483647 h 238"/>
                  <a:gd name="T46" fmla="*/ 2147483647 w 152"/>
                  <a:gd name="T47" fmla="*/ 2147483647 h 238"/>
                  <a:gd name="T48" fmla="*/ 0 w 152"/>
                  <a:gd name="T49" fmla="*/ 2147483647 h 238"/>
                  <a:gd name="T50" fmla="*/ 2147483647 w 152"/>
                  <a:gd name="T51" fmla="*/ 2147483647 h 238"/>
                  <a:gd name="T52" fmla="*/ 2147483647 w 152"/>
                  <a:gd name="T53" fmla="*/ 2147483647 h 238"/>
                  <a:gd name="T54" fmla="*/ 2147483647 w 152"/>
                  <a:gd name="T55" fmla="*/ 2147483647 h 238"/>
                  <a:gd name="T56" fmla="*/ 2147483647 w 152"/>
                  <a:gd name="T57" fmla="*/ 2147483647 h 238"/>
                  <a:gd name="T58" fmla="*/ 2147483647 w 152"/>
                  <a:gd name="T59" fmla="*/ 2147483647 h 238"/>
                  <a:gd name="T60" fmla="*/ 2147483647 w 152"/>
                  <a:gd name="T61" fmla="*/ 2147483647 h 238"/>
                  <a:gd name="T62" fmla="*/ 2147483647 w 152"/>
                  <a:gd name="T63" fmla="*/ 2147483647 h 238"/>
                  <a:gd name="T64" fmla="*/ 2147483647 w 152"/>
                  <a:gd name="T65" fmla="*/ 2147483647 h 238"/>
                  <a:gd name="T66" fmla="*/ 2147483647 w 152"/>
                  <a:gd name="T67" fmla="*/ 2147483647 h 238"/>
                  <a:gd name="T68" fmla="*/ 2147483647 w 152"/>
                  <a:gd name="T69" fmla="*/ 2147483647 h 238"/>
                  <a:gd name="T70" fmla="*/ 2147483647 w 152"/>
                  <a:gd name="T71" fmla="*/ 0 h 238"/>
                  <a:gd name="T72" fmla="*/ 2147483647 w 152"/>
                  <a:gd name="T73" fmla="*/ 2147483647 h 238"/>
                  <a:gd name="T74" fmla="*/ 2147483647 w 152"/>
                  <a:gd name="T75" fmla="*/ 2147483647 h 238"/>
                  <a:gd name="T76" fmla="*/ 2147483647 w 152"/>
                  <a:gd name="T77" fmla="*/ 2147483647 h 238"/>
                  <a:gd name="T78" fmla="*/ 2147483647 w 152"/>
                  <a:gd name="T79" fmla="*/ 2147483647 h 238"/>
                  <a:gd name="T80" fmla="*/ 2147483647 w 152"/>
                  <a:gd name="T81" fmla="*/ 2147483647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238"/>
                  <a:gd name="T125" fmla="*/ 152 w 152"/>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238">
                    <a:moveTo>
                      <a:pt x="152" y="84"/>
                    </a:moveTo>
                    <a:lnTo>
                      <a:pt x="138" y="86"/>
                    </a:lnTo>
                    <a:lnTo>
                      <a:pt x="134" y="98"/>
                    </a:lnTo>
                    <a:lnTo>
                      <a:pt x="136" y="110"/>
                    </a:lnTo>
                    <a:lnTo>
                      <a:pt x="140" y="124"/>
                    </a:lnTo>
                    <a:lnTo>
                      <a:pt x="130" y="128"/>
                    </a:lnTo>
                    <a:lnTo>
                      <a:pt x="126" y="142"/>
                    </a:lnTo>
                    <a:lnTo>
                      <a:pt x="112" y="142"/>
                    </a:lnTo>
                    <a:lnTo>
                      <a:pt x="114" y="158"/>
                    </a:lnTo>
                    <a:lnTo>
                      <a:pt x="100" y="162"/>
                    </a:lnTo>
                    <a:lnTo>
                      <a:pt x="102" y="174"/>
                    </a:lnTo>
                    <a:lnTo>
                      <a:pt x="94" y="180"/>
                    </a:lnTo>
                    <a:lnTo>
                      <a:pt x="94" y="194"/>
                    </a:lnTo>
                    <a:lnTo>
                      <a:pt x="84" y="198"/>
                    </a:lnTo>
                    <a:lnTo>
                      <a:pt x="84" y="222"/>
                    </a:lnTo>
                    <a:lnTo>
                      <a:pt x="58" y="238"/>
                    </a:lnTo>
                    <a:lnTo>
                      <a:pt x="50" y="228"/>
                    </a:lnTo>
                    <a:lnTo>
                      <a:pt x="32" y="232"/>
                    </a:lnTo>
                    <a:lnTo>
                      <a:pt x="36" y="208"/>
                    </a:lnTo>
                    <a:lnTo>
                      <a:pt x="28" y="194"/>
                    </a:lnTo>
                    <a:lnTo>
                      <a:pt x="10" y="190"/>
                    </a:lnTo>
                    <a:lnTo>
                      <a:pt x="22" y="170"/>
                    </a:lnTo>
                    <a:lnTo>
                      <a:pt x="4" y="160"/>
                    </a:lnTo>
                    <a:lnTo>
                      <a:pt x="10" y="150"/>
                    </a:lnTo>
                    <a:lnTo>
                      <a:pt x="0" y="132"/>
                    </a:lnTo>
                    <a:lnTo>
                      <a:pt x="18" y="116"/>
                    </a:lnTo>
                    <a:lnTo>
                      <a:pt x="20" y="100"/>
                    </a:lnTo>
                    <a:lnTo>
                      <a:pt x="28" y="94"/>
                    </a:lnTo>
                    <a:lnTo>
                      <a:pt x="44" y="84"/>
                    </a:lnTo>
                    <a:lnTo>
                      <a:pt x="52" y="74"/>
                    </a:lnTo>
                    <a:lnTo>
                      <a:pt x="54" y="54"/>
                    </a:lnTo>
                    <a:lnTo>
                      <a:pt x="76" y="50"/>
                    </a:lnTo>
                    <a:lnTo>
                      <a:pt x="90" y="38"/>
                    </a:lnTo>
                    <a:lnTo>
                      <a:pt x="90" y="26"/>
                    </a:lnTo>
                    <a:lnTo>
                      <a:pt x="106" y="20"/>
                    </a:lnTo>
                    <a:lnTo>
                      <a:pt x="120" y="0"/>
                    </a:lnTo>
                    <a:lnTo>
                      <a:pt x="138" y="4"/>
                    </a:lnTo>
                    <a:lnTo>
                      <a:pt x="140" y="24"/>
                    </a:lnTo>
                    <a:lnTo>
                      <a:pt x="152" y="42"/>
                    </a:lnTo>
                    <a:lnTo>
                      <a:pt x="150" y="76"/>
                    </a:lnTo>
                    <a:lnTo>
                      <a:pt x="152" y="84"/>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76" name="Freeform 255"/>
              <p:cNvSpPr>
                <a:spLocks/>
              </p:cNvSpPr>
              <p:nvPr/>
            </p:nvSpPr>
            <p:spPr bwMode="auto">
              <a:xfrm>
                <a:off x="7164715" y="5318411"/>
                <a:ext cx="275012" cy="205589"/>
              </a:xfrm>
              <a:custGeom>
                <a:avLst/>
                <a:gdLst>
                  <a:gd name="T0" fmla="*/ 2147483647 w 214"/>
                  <a:gd name="T1" fmla="*/ 2147483647 h 160"/>
                  <a:gd name="T2" fmla="*/ 2147483647 w 214"/>
                  <a:gd name="T3" fmla="*/ 2147483647 h 160"/>
                  <a:gd name="T4" fmla="*/ 2147483647 w 214"/>
                  <a:gd name="T5" fmla="*/ 2147483647 h 160"/>
                  <a:gd name="T6" fmla="*/ 2147483647 w 214"/>
                  <a:gd name="T7" fmla="*/ 2147483647 h 160"/>
                  <a:gd name="T8" fmla="*/ 2147483647 w 214"/>
                  <a:gd name="T9" fmla="*/ 2147483647 h 160"/>
                  <a:gd name="T10" fmla="*/ 2147483647 w 214"/>
                  <a:gd name="T11" fmla="*/ 2147483647 h 160"/>
                  <a:gd name="T12" fmla="*/ 2147483647 w 214"/>
                  <a:gd name="T13" fmla="*/ 2147483647 h 160"/>
                  <a:gd name="T14" fmla="*/ 2147483647 w 214"/>
                  <a:gd name="T15" fmla="*/ 2147483647 h 160"/>
                  <a:gd name="T16" fmla="*/ 2147483647 w 214"/>
                  <a:gd name="T17" fmla="*/ 2147483647 h 160"/>
                  <a:gd name="T18" fmla="*/ 2147483647 w 214"/>
                  <a:gd name="T19" fmla="*/ 2147483647 h 160"/>
                  <a:gd name="T20" fmla="*/ 2147483647 w 214"/>
                  <a:gd name="T21" fmla="*/ 2147483647 h 160"/>
                  <a:gd name="T22" fmla="*/ 2147483647 w 214"/>
                  <a:gd name="T23" fmla="*/ 2147483647 h 160"/>
                  <a:gd name="T24" fmla="*/ 2147483647 w 214"/>
                  <a:gd name="T25" fmla="*/ 2147483647 h 160"/>
                  <a:gd name="T26" fmla="*/ 2147483647 w 214"/>
                  <a:gd name="T27" fmla="*/ 2147483647 h 160"/>
                  <a:gd name="T28" fmla="*/ 2147483647 w 214"/>
                  <a:gd name="T29" fmla="*/ 2147483647 h 160"/>
                  <a:gd name="T30" fmla="*/ 2147483647 w 214"/>
                  <a:gd name="T31" fmla="*/ 2147483647 h 160"/>
                  <a:gd name="T32" fmla="*/ 2147483647 w 214"/>
                  <a:gd name="T33" fmla="*/ 2147483647 h 160"/>
                  <a:gd name="T34" fmla="*/ 2147483647 w 214"/>
                  <a:gd name="T35" fmla="*/ 2147483647 h 160"/>
                  <a:gd name="T36" fmla="*/ 2147483647 w 214"/>
                  <a:gd name="T37" fmla="*/ 2147483647 h 160"/>
                  <a:gd name="T38" fmla="*/ 2147483647 w 214"/>
                  <a:gd name="T39" fmla="*/ 2147483647 h 160"/>
                  <a:gd name="T40" fmla="*/ 0 w 214"/>
                  <a:gd name="T41" fmla="*/ 2147483647 h 160"/>
                  <a:gd name="T42" fmla="*/ 2147483647 w 214"/>
                  <a:gd name="T43" fmla="*/ 2147483647 h 160"/>
                  <a:gd name="T44" fmla="*/ 2147483647 w 214"/>
                  <a:gd name="T45" fmla="*/ 2147483647 h 160"/>
                  <a:gd name="T46" fmla="*/ 2147483647 w 214"/>
                  <a:gd name="T47" fmla="*/ 2147483647 h 160"/>
                  <a:gd name="T48" fmla="*/ 2147483647 w 214"/>
                  <a:gd name="T49" fmla="*/ 2147483647 h 160"/>
                  <a:gd name="T50" fmla="*/ 2147483647 w 214"/>
                  <a:gd name="T51" fmla="*/ 2147483647 h 160"/>
                  <a:gd name="T52" fmla="*/ 2147483647 w 214"/>
                  <a:gd name="T53" fmla="*/ 2147483647 h 160"/>
                  <a:gd name="T54" fmla="*/ 2147483647 w 214"/>
                  <a:gd name="T55" fmla="*/ 2147483647 h 160"/>
                  <a:gd name="T56" fmla="*/ 2147483647 w 214"/>
                  <a:gd name="T57" fmla="*/ 2147483647 h 160"/>
                  <a:gd name="T58" fmla="*/ 2147483647 w 214"/>
                  <a:gd name="T59" fmla="*/ 2147483647 h 160"/>
                  <a:gd name="T60" fmla="*/ 2147483647 w 214"/>
                  <a:gd name="T61" fmla="*/ 2147483647 h 160"/>
                  <a:gd name="T62" fmla="*/ 2147483647 w 214"/>
                  <a:gd name="T63" fmla="*/ 0 h 160"/>
                  <a:gd name="T64" fmla="*/ 2147483647 w 214"/>
                  <a:gd name="T65" fmla="*/ 2147483647 h 160"/>
                  <a:gd name="T66" fmla="*/ 2147483647 w 214"/>
                  <a:gd name="T67" fmla="*/ 2147483647 h 160"/>
                  <a:gd name="T68" fmla="*/ 2147483647 w 214"/>
                  <a:gd name="T69" fmla="*/ 2147483647 h 160"/>
                  <a:gd name="T70" fmla="*/ 2147483647 w 214"/>
                  <a:gd name="T71" fmla="*/ 2147483647 h 160"/>
                  <a:gd name="T72" fmla="*/ 2147483647 w 214"/>
                  <a:gd name="T73" fmla="*/ 2147483647 h 160"/>
                  <a:gd name="T74" fmla="*/ 2147483647 w 214"/>
                  <a:gd name="T75" fmla="*/ 2147483647 h 160"/>
                  <a:gd name="T76" fmla="*/ 2147483647 w 214"/>
                  <a:gd name="T77" fmla="*/ 2147483647 h 160"/>
                  <a:gd name="T78" fmla="*/ 2147483647 w 214"/>
                  <a:gd name="T79" fmla="*/ 2147483647 h 160"/>
                  <a:gd name="T80" fmla="*/ 2147483647 w 214"/>
                  <a:gd name="T81" fmla="*/ 2147483647 h 160"/>
                  <a:gd name="T82" fmla="*/ 2147483647 w 214"/>
                  <a:gd name="T83" fmla="*/ 2147483647 h 160"/>
                  <a:gd name="T84" fmla="*/ 2147483647 w 214"/>
                  <a:gd name="T85" fmla="*/ 2147483647 h 160"/>
                  <a:gd name="T86" fmla="*/ 2147483647 w 214"/>
                  <a:gd name="T87" fmla="*/ 2147483647 h 1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4"/>
                  <a:gd name="T133" fmla="*/ 0 h 160"/>
                  <a:gd name="T134" fmla="*/ 214 w 214"/>
                  <a:gd name="T135" fmla="*/ 160 h 1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4" h="160">
                    <a:moveTo>
                      <a:pt x="202" y="100"/>
                    </a:moveTo>
                    <a:lnTo>
                      <a:pt x="202" y="114"/>
                    </a:lnTo>
                    <a:lnTo>
                      <a:pt x="196" y="124"/>
                    </a:lnTo>
                    <a:lnTo>
                      <a:pt x="208" y="130"/>
                    </a:lnTo>
                    <a:lnTo>
                      <a:pt x="214" y="140"/>
                    </a:lnTo>
                    <a:lnTo>
                      <a:pt x="210" y="160"/>
                    </a:lnTo>
                    <a:lnTo>
                      <a:pt x="194" y="154"/>
                    </a:lnTo>
                    <a:lnTo>
                      <a:pt x="182" y="142"/>
                    </a:lnTo>
                    <a:lnTo>
                      <a:pt x="168" y="148"/>
                    </a:lnTo>
                    <a:lnTo>
                      <a:pt x="164" y="140"/>
                    </a:lnTo>
                    <a:lnTo>
                      <a:pt x="146" y="140"/>
                    </a:lnTo>
                    <a:lnTo>
                      <a:pt x="146" y="126"/>
                    </a:lnTo>
                    <a:lnTo>
                      <a:pt x="122" y="112"/>
                    </a:lnTo>
                    <a:lnTo>
                      <a:pt x="120" y="128"/>
                    </a:lnTo>
                    <a:lnTo>
                      <a:pt x="84" y="134"/>
                    </a:lnTo>
                    <a:lnTo>
                      <a:pt x="74" y="122"/>
                    </a:lnTo>
                    <a:lnTo>
                      <a:pt x="60" y="124"/>
                    </a:lnTo>
                    <a:lnTo>
                      <a:pt x="32" y="112"/>
                    </a:lnTo>
                    <a:lnTo>
                      <a:pt x="20" y="114"/>
                    </a:lnTo>
                    <a:lnTo>
                      <a:pt x="2" y="96"/>
                    </a:lnTo>
                    <a:lnTo>
                      <a:pt x="0" y="84"/>
                    </a:lnTo>
                    <a:lnTo>
                      <a:pt x="14" y="80"/>
                    </a:lnTo>
                    <a:lnTo>
                      <a:pt x="12" y="64"/>
                    </a:lnTo>
                    <a:lnTo>
                      <a:pt x="26" y="64"/>
                    </a:lnTo>
                    <a:lnTo>
                      <a:pt x="30" y="50"/>
                    </a:lnTo>
                    <a:lnTo>
                      <a:pt x="40" y="46"/>
                    </a:lnTo>
                    <a:lnTo>
                      <a:pt x="36" y="32"/>
                    </a:lnTo>
                    <a:lnTo>
                      <a:pt x="34" y="20"/>
                    </a:lnTo>
                    <a:lnTo>
                      <a:pt x="38" y="8"/>
                    </a:lnTo>
                    <a:lnTo>
                      <a:pt x="52" y="6"/>
                    </a:lnTo>
                    <a:lnTo>
                      <a:pt x="64" y="6"/>
                    </a:lnTo>
                    <a:lnTo>
                      <a:pt x="78" y="0"/>
                    </a:lnTo>
                    <a:lnTo>
                      <a:pt x="86" y="10"/>
                    </a:lnTo>
                    <a:lnTo>
                      <a:pt x="112" y="8"/>
                    </a:lnTo>
                    <a:lnTo>
                      <a:pt x="114" y="16"/>
                    </a:lnTo>
                    <a:lnTo>
                      <a:pt x="136" y="10"/>
                    </a:lnTo>
                    <a:lnTo>
                      <a:pt x="142" y="18"/>
                    </a:lnTo>
                    <a:lnTo>
                      <a:pt x="154" y="18"/>
                    </a:lnTo>
                    <a:lnTo>
                      <a:pt x="152" y="42"/>
                    </a:lnTo>
                    <a:lnTo>
                      <a:pt x="174" y="42"/>
                    </a:lnTo>
                    <a:lnTo>
                      <a:pt x="174" y="52"/>
                    </a:lnTo>
                    <a:lnTo>
                      <a:pt x="184" y="54"/>
                    </a:lnTo>
                    <a:lnTo>
                      <a:pt x="184" y="74"/>
                    </a:lnTo>
                    <a:lnTo>
                      <a:pt x="202" y="100"/>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77" name="Freeform 256"/>
              <p:cNvSpPr>
                <a:spLocks/>
              </p:cNvSpPr>
              <p:nvPr/>
            </p:nvSpPr>
            <p:spPr bwMode="auto">
              <a:xfrm>
                <a:off x="7110741" y="5441765"/>
                <a:ext cx="367539" cy="246706"/>
              </a:xfrm>
              <a:custGeom>
                <a:avLst/>
                <a:gdLst>
                  <a:gd name="T0" fmla="*/ 2147483647 w 286"/>
                  <a:gd name="T1" fmla="*/ 2147483647 h 192"/>
                  <a:gd name="T2" fmla="*/ 2147483647 w 286"/>
                  <a:gd name="T3" fmla="*/ 2147483647 h 192"/>
                  <a:gd name="T4" fmla="*/ 2147483647 w 286"/>
                  <a:gd name="T5" fmla="*/ 2147483647 h 192"/>
                  <a:gd name="T6" fmla="*/ 2147483647 w 286"/>
                  <a:gd name="T7" fmla="*/ 2147483647 h 192"/>
                  <a:gd name="T8" fmla="*/ 2147483647 w 286"/>
                  <a:gd name="T9" fmla="*/ 2147483647 h 192"/>
                  <a:gd name="T10" fmla="*/ 2147483647 w 286"/>
                  <a:gd name="T11" fmla="*/ 2147483647 h 192"/>
                  <a:gd name="T12" fmla="*/ 2147483647 w 286"/>
                  <a:gd name="T13" fmla="*/ 2147483647 h 192"/>
                  <a:gd name="T14" fmla="*/ 2147483647 w 286"/>
                  <a:gd name="T15" fmla="*/ 2147483647 h 192"/>
                  <a:gd name="T16" fmla="*/ 2147483647 w 286"/>
                  <a:gd name="T17" fmla="*/ 2147483647 h 192"/>
                  <a:gd name="T18" fmla="*/ 2147483647 w 286"/>
                  <a:gd name="T19" fmla="*/ 2147483647 h 192"/>
                  <a:gd name="T20" fmla="*/ 2147483647 w 286"/>
                  <a:gd name="T21" fmla="*/ 2147483647 h 192"/>
                  <a:gd name="T22" fmla="*/ 2147483647 w 286"/>
                  <a:gd name="T23" fmla="*/ 2147483647 h 192"/>
                  <a:gd name="T24" fmla="*/ 2147483647 w 286"/>
                  <a:gd name="T25" fmla="*/ 2147483647 h 192"/>
                  <a:gd name="T26" fmla="*/ 2147483647 w 286"/>
                  <a:gd name="T27" fmla="*/ 2147483647 h 192"/>
                  <a:gd name="T28" fmla="*/ 2147483647 w 286"/>
                  <a:gd name="T29" fmla="*/ 2147483647 h 192"/>
                  <a:gd name="T30" fmla="*/ 2147483647 w 286"/>
                  <a:gd name="T31" fmla="*/ 2147483647 h 192"/>
                  <a:gd name="T32" fmla="*/ 2147483647 w 286"/>
                  <a:gd name="T33" fmla="*/ 2147483647 h 192"/>
                  <a:gd name="T34" fmla="*/ 2147483647 w 286"/>
                  <a:gd name="T35" fmla="*/ 2147483647 h 192"/>
                  <a:gd name="T36" fmla="*/ 2147483647 w 286"/>
                  <a:gd name="T37" fmla="*/ 2147483647 h 192"/>
                  <a:gd name="T38" fmla="*/ 2147483647 w 286"/>
                  <a:gd name="T39" fmla="*/ 2147483647 h 192"/>
                  <a:gd name="T40" fmla="*/ 2147483647 w 286"/>
                  <a:gd name="T41" fmla="*/ 2147483647 h 192"/>
                  <a:gd name="T42" fmla="*/ 2147483647 w 286"/>
                  <a:gd name="T43" fmla="*/ 2147483647 h 192"/>
                  <a:gd name="T44" fmla="*/ 2147483647 w 286"/>
                  <a:gd name="T45" fmla="*/ 2147483647 h 192"/>
                  <a:gd name="T46" fmla="*/ 2147483647 w 286"/>
                  <a:gd name="T47" fmla="*/ 2147483647 h 192"/>
                  <a:gd name="T48" fmla="*/ 2147483647 w 286"/>
                  <a:gd name="T49" fmla="*/ 2147483647 h 192"/>
                  <a:gd name="T50" fmla="*/ 2147483647 w 286"/>
                  <a:gd name="T51" fmla="*/ 2147483647 h 192"/>
                  <a:gd name="T52" fmla="*/ 2147483647 w 286"/>
                  <a:gd name="T53" fmla="*/ 2147483647 h 192"/>
                  <a:gd name="T54" fmla="*/ 2147483647 w 286"/>
                  <a:gd name="T55" fmla="*/ 2147483647 h 192"/>
                  <a:gd name="T56" fmla="*/ 2147483647 w 286"/>
                  <a:gd name="T57" fmla="*/ 2147483647 h 192"/>
                  <a:gd name="T58" fmla="*/ 2147483647 w 286"/>
                  <a:gd name="T59" fmla="*/ 2147483647 h 192"/>
                  <a:gd name="T60" fmla="*/ 2147483647 w 286"/>
                  <a:gd name="T61" fmla="*/ 2147483647 h 192"/>
                  <a:gd name="T62" fmla="*/ 2147483647 w 286"/>
                  <a:gd name="T63" fmla="*/ 2147483647 h 192"/>
                  <a:gd name="T64" fmla="*/ 0 w 286"/>
                  <a:gd name="T65" fmla="*/ 2147483647 h 192"/>
                  <a:gd name="T66" fmla="*/ 2147483647 w 286"/>
                  <a:gd name="T67" fmla="*/ 2147483647 h 192"/>
                  <a:gd name="T68" fmla="*/ 2147483647 w 286"/>
                  <a:gd name="T69" fmla="*/ 2147483647 h 192"/>
                  <a:gd name="T70" fmla="*/ 2147483647 w 286"/>
                  <a:gd name="T71" fmla="*/ 2147483647 h 192"/>
                  <a:gd name="T72" fmla="*/ 2147483647 w 286"/>
                  <a:gd name="T73" fmla="*/ 2147483647 h 192"/>
                  <a:gd name="T74" fmla="*/ 2147483647 w 286"/>
                  <a:gd name="T75" fmla="*/ 0 h 192"/>
                  <a:gd name="T76" fmla="*/ 2147483647 w 286"/>
                  <a:gd name="T77" fmla="*/ 2147483647 h 192"/>
                  <a:gd name="T78" fmla="*/ 2147483647 w 286"/>
                  <a:gd name="T79" fmla="*/ 2147483647 h 192"/>
                  <a:gd name="T80" fmla="*/ 2147483647 w 286"/>
                  <a:gd name="T81" fmla="*/ 2147483647 h 192"/>
                  <a:gd name="T82" fmla="*/ 2147483647 w 286"/>
                  <a:gd name="T83" fmla="*/ 2147483647 h 192"/>
                  <a:gd name="T84" fmla="*/ 2147483647 w 286"/>
                  <a:gd name="T85" fmla="*/ 2147483647 h 192"/>
                  <a:gd name="T86" fmla="*/ 2147483647 w 286"/>
                  <a:gd name="T87" fmla="*/ 2147483647 h 192"/>
                  <a:gd name="T88" fmla="*/ 2147483647 w 286"/>
                  <a:gd name="T89" fmla="*/ 2147483647 h 192"/>
                  <a:gd name="T90" fmla="*/ 2147483647 w 286"/>
                  <a:gd name="T91" fmla="*/ 2147483647 h 192"/>
                  <a:gd name="T92" fmla="*/ 2147483647 w 286"/>
                  <a:gd name="T93" fmla="*/ 2147483647 h 192"/>
                  <a:gd name="T94" fmla="*/ 2147483647 w 286"/>
                  <a:gd name="T95" fmla="*/ 2147483647 h 192"/>
                  <a:gd name="T96" fmla="*/ 2147483647 w 286"/>
                  <a:gd name="T97" fmla="*/ 2147483647 h 192"/>
                  <a:gd name="T98" fmla="*/ 2147483647 w 286"/>
                  <a:gd name="T99" fmla="*/ 2147483647 h 192"/>
                  <a:gd name="T100" fmla="*/ 2147483647 w 286"/>
                  <a:gd name="T101" fmla="*/ 2147483647 h 192"/>
                  <a:gd name="T102" fmla="*/ 2147483647 w 286"/>
                  <a:gd name="T103" fmla="*/ 2147483647 h 1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6"/>
                  <a:gd name="T157" fmla="*/ 0 h 192"/>
                  <a:gd name="T158" fmla="*/ 286 w 286"/>
                  <a:gd name="T159" fmla="*/ 192 h 1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6" h="192">
                    <a:moveTo>
                      <a:pt x="252" y="64"/>
                    </a:moveTo>
                    <a:lnTo>
                      <a:pt x="256" y="72"/>
                    </a:lnTo>
                    <a:lnTo>
                      <a:pt x="284" y="70"/>
                    </a:lnTo>
                    <a:lnTo>
                      <a:pt x="286" y="98"/>
                    </a:lnTo>
                    <a:lnTo>
                      <a:pt x="276" y="102"/>
                    </a:lnTo>
                    <a:lnTo>
                      <a:pt x="266" y="106"/>
                    </a:lnTo>
                    <a:lnTo>
                      <a:pt x="266" y="120"/>
                    </a:lnTo>
                    <a:lnTo>
                      <a:pt x="250" y="122"/>
                    </a:lnTo>
                    <a:lnTo>
                      <a:pt x="248" y="138"/>
                    </a:lnTo>
                    <a:lnTo>
                      <a:pt x="254" y="146"/>
                    </a:lnTo>
                    <a:lnTo>
                      <a:pt x="242" y="152"/>
                    </a:lnTo>
                    <a:lnTo>
                      <a:pt x="254" y="172"/>
                    </a:lnTo>
                    <a:lnTo>
                      <a:pt x="248" y="188"/>
                    </a:lnTo>
                    <a:lnTo>
                      <a:pt x="228" y="192"/>
                    </a:lnTo>
                    <a:lnTo>
                      <a:pt x="220" y="180"/>
                    </a:lnTo>
                    <a:lnTo>
                      <a:pt x="208" y="182"/>
                    </a:lnTo>
                    <a:lnTo>
                      <a:pt x="200" y="176"/>
                    </a:lnTo>
                    <a:lnTo>
                      <a:pt x="180" y="182"/>
                    </a:lnTo>
                    <a:lnTo>
                      <a:pt x="176" y="172"/>
                    </a:lnTo>
                    <a:lnTo>
                      <a:pt x="158" y="172"/>
                    </a:lnTo>
                    <a:lnTo>
                      <a:pt x="158" y="164"/>
                    </a:lnTo>
                    <a:lnTo>
                      <a:pt x="146" y="162"/>
                    </a:lnTo>
                    <a:lnTo>
                      <a:pt x="142" y="146"/>
                    </a:lnTo>
                    <a:lnTo>
                      <a:pt x="130" y="156"/>
                    </a:lnTo>
                    <a:lnTo>
                      <a:pt x="104" y="158"/>
                    </a:lnTo>
                    <a:lnTo>
                      <a:pt x="100" y="148"/>
                    </a:lnTo>
                    <a:lnTo>
                      <a:pt x="88" y="146"/>
                    </a:lnTo>
                    <a:lnTo>
                      <a:pt x="88" y="130"/>
                    </a:lnTo>
                    <a:lnTo>
                      <a:pt x="70" y="118"/>
                    </a:lnTo>
                    <a:lnTo>
                      <a:pt x="60" y="126"/>
                    </a:lnTo>
                    <a:lnTo>
                      <a:pt x="38" y="120"/>
                    </a:lnTo>
                    <a:lnTo>
                      <a:pt x="2" y="76"/>
                    </a:lnTo>
                    <a:lnTo>
                      <a:pt x="0" y="64"/>
                    </a:lnTo>
                    <a:lnTo>
                      <a:pt x="26" y="48"/>
                    </a:lnTo>
                    <a:lnTo>
                      <a:pt x="26" y="24"/>
                    </a:lnTo>
                    <a:lnTo>
                      <a:pt x="36" y="20"/>
                    </a:lnTo>
                    <a:lnTo>
                      <a:pt x="36" y="6"/>
                    </a:lnTo>
                    <a:lnTo>
                      <a:pt x="44" y="0"/>
                    </a:lnTo>
                    <a:lnTo>
                      <a:pt x="62" y="18"/>
                    </a:lnTo>
                    <a:lnTo>
                      <a:pt x="74" y="16"/>
                    </a:lnTo>
                    <a:lnTo>
                      <a:pt x="102" y="28"/>
                    </a:lnTo>
                    <a:lnTo>
                      <a:pt x="116" y="26"/>
                    </a:lnTo>
                    <a:lnTo>
                      <a:pt x="126" y="38"/>
                    </a:lnTo>
                    <a:lnTo>
                      <a:pt x="162" y="32"/>
                    </a:lnTo>
                    <a:lnTo>
                      <a:pt x="164" y="16"/>
                    </a:lnTo>
                    <a:lnTo>
                      <a:pt x="188" y="30"/>
                    </a:lnTo>
                    <a:lnTo>
                      <a:pt x="188" y="44"/>
                    </a:lnTo>
                    <a:lnTo>
                      <a:pt x="206" y="44"/>
                    </a:lnTo>
                    <a:lnTo>
                      <a:pt x="210" y="52"/>
                    </a:lnTo>
                    <a:lnTo>
                      <a:pt x="224" y="46"/>
                    </a:lnTo>
                    <a:lnTo>
                      <a:pt x="236" y="58"/>
                    </a:lnTo>
                    <a:lnTo>
                      <a:pt x="252" y="64"/>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78" name="Freeform 257"/>
              <p:cNvSpPr>
                <a:spLocks/>
              </p:cNvSpPr>
              <p:nvPr/>
            </p:nvSpPr>
            <p:spPr bwMode="auto">
              <a:xfrm>
                <a:off x="7007933" y="5511151"/>
                <a:ext cx="236459" cy="195309"/>
              </a:xfrm>
              <a:custGeom>
                <a:avLst/>
                <a:gdLst>
                  <a:gd name="T0" fmla="*/ 2147483647 w 184"/>
                  <a:gd name="T1" fmla="*/ 2147483647 h 152"/>
                  <a:gd name="T2" fmla="*/ 2147483647 w 184"/>
                  <a:gd name="T3" fmla="*/ 2147483647 h 152"/>
                  <a:gd name="T4" fmla="*/ 2147483647 w 184"/>
                  <a:gd name="T5" fmla="*/ 2147483647 h 152"/>
                  <a:gd name="T6" fmla="*/ 2147483647 w 184"/>
                  <a:gd name="T7" fmla="*/ 2147483647 h 152"/>
                  <a:gd name="T8" fmla="*/ 2147483647 w 184"/>
                  <a:gd name="T9" fmla="*/ 2147483647 h 152"/>
                  <a:gd name="T10" fmla="*/ 2147483647 w 184"/>
                  <a:gd name="T11" fmla="*/ 2147483647 h 152"/>
                  <a:gd name="T12" fmla="*/ 2147483647 w 184"/>
                  <a:gd name="T13" fmla="*/ 2147483647 h 152"/>
                  <a:gd name="T14" fmla="*/ 2147483647 w 184"/>
                  <a:gd name="T15" fmla="*/ 2147483647 h 152"/>
                  <a:gd name="T16" fmla="*/ 2147483647 w 184"/>
                  <a:gd name="T17" fmla="*/ 2147483647 h 152"/>
                  <a:gd name="T18" fmla="*/ 2147483647 w 184"/>
                  <a:gd name="T19" fmla="*/ 2147483647 h 152"/>
                  <a:gd name="T20" fmla="*/ 2147483647 w 184"/>
                  <a:gd name="T21" fmla="*/ 2147483647 h 152"/>
                  <a:gd name="T22" fmla="*/ 2147483647 w 184"/>
                  <a:gd name="T23" fmla="*/ 2147483647 h 152"/>
                  <a:gd name="T24" fmla="*/ 2147483647 w 184"/>
                  <a:gd name="T25" fmla="*/ 2147483647 h 152"/>
                  <a:gd name="T26" fmla="*/ 2147483647 w 184"/>
                  <a:gd name="T27" fmla="*/ 2147483647 h 152"/>
                  <a:gd name="T28" fmla="*/ 2147483647 w 184"/>
                  <a:gd name="T29" fmla="*/ 2147483647 h 152"/>
                  <a:gd name="T30" fmla="*/ 2147483647 w 184"/>
                  <a:gd name="T31" fmla="*/ 2147483647 h 152"/>
                  <a:gd name="T32" fmla="*/ 0 w 184"/>
                  <a:gd name="T33" fmla="*/ 2147483647 h 152"/>
                  <a:gd name="T34" fmla="*/ 2147483647 w 184"/>
                  <a:gd name="T35" fmla="*/ 2147483647 h 152"/>
                  <a:gd name="T36" fmla="*/ 2147483647 w 184"/>
                  <a:gd name="T37" fmla="*/ 2147483647 h 152"/>
                  <a:gd name="T38" fmla="*/ 2147483647 w 184"/>
                  <a:gd name="T39" fmla="*/ 2147483647 h 152"/>
                  <a:gd name="T40" fmla="*/ 2147483647 w 184"/>
                  <a:gd name="T41" fmla="*/ 2147483647 h 152"/>
                  <a:gd name="T42" fmla="*/ 2147483647 w 184"/>
                  <a:gd name="T43" fmla="*/ 2147483647 h 152"/>
                  <a:gd name="T44" fmla="*/ 2147483647 w 184"/>
                  <a:gd name="T45" fmla="*/ 2147483647 h 152"/>
                  <a:gd name="T46" fmla="*/ 2147483647 w 184"/>
                  <a:gd name="T47" fmla="*/ 0 h 152"/>
                  <a:gd name="T48" fmla="*/ 2147483647 w 184"/>
                  <a:gd name="T49" fmla="*/ 2147483647 h 152"/>
                  <a:gd name="T50" fmla="*/ 2147483647 w 184"/>
                  <a:gd name="T51" fmla="*/ 2147483647 h 152"/>
                  <a:gd name="T52" fmla="*/ 2147483647 w 184"/>
                  <a:gd name="T53" fmla="*/ 2147483647 h 152"/>
                  <a:gd name="T54" fmla="*/ 2147483647 w 184"/>
                  <a:gd name="T55" fmla="*/ 2147483647 h 152"/>
                  <a:gd name="T56" fmla="*/ 2147483647 w 184"/>
                  <a:gd name="T57" fmla="*/ 2147483647 h 152"/>
                  <a:gd name="T58" fmla="*/ 2147483647 w 184"/>
                  <a:gd name="T59" fmla="*/ 2147483647 h 152"/>
                  <a:gd name="T60" fmla="*/ 2147483647 w 184"/>
                  <a:gd name="T61" fmla="*/ 2147483647 h 152"/>
                  <a:gd name="T62" fmla="*/ 2147483647 w 184"/>
                  <a:gd name="T63" fmla="*/ 2147483647 h 152"/>
                  <a:gd name="T64" fmla="*/ 2147483647 w 184"/>
                  <a:gd name="T65" fmla="*/ 2147483647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152"/>
                  <a:gd name="T101" fmla="*/ 184 w 184"/>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152">
                    <a:moveTo>
                      <a:pt x="184" y="104"/>
                    </a:moveTo>
                    <a:lnTo>
                      <a:pt x="176" y="114"/>
                    </a:lnTo>
                    <a:lnTo>
                      <a:pt x="168" y="130"/>
                    </a:lnTo>
                    <a:lnTo>
                      <a:pt x="160" y="144"/>
                    </a:lnTo>
                    <a:lnTo>
                      <a:pt x="148" y="148"/>
                    </a:lnTo>
                    <a:lnTo>
                      <a:pt x="126" y="152"/>
                    </a:lnTo>
                    <a:lnTo>
                      <a:pt x="110" y="146"/>
                    </a:lnTo>
                    <a:lnTo>
                      <a:pt x="92" y="150"/>
                    </a:lnTo>
                    <a:lnTo>
                      <a:pt x="90" y="136"/>
                    </a:lnTo>
                    <a:lnTo>
                      <a:pt x="76" y="128"/>
                    </a:lnTo>
                    <a:lnTo>
                      <a:pt x="62" y="142"/>
                    </a:lnTo>
                    <a:lnTo>
                      <a:pt x="52" y="150"/>
                    </a:lnTo>
                    <a:lnTo>
                      <a:pt x="40" y="144"/>
                    </a:lnTo>
                    <a:lnTo>
                      <a:pt x="34" y="150"/>
                    </a:lnTo>
                    <a:lnTo>
                      <a:pt x="2" y="150"/>
                    </a:lnTo>
                    <a:lnTo>
                      <a:pt x="4" y="134"/>
                    </a:lnTo>
                    <a:lnTo>
                      <a:pt x="0" y="112"/>
                    </a:lnTo>
                    <a:lnTo>
                      <a:pt x="4" y="84"/>
                    </a:lnTo>
                    <a:lnTo>
                      <a:pt x="18" y="54"/>
                    </a:lnTo>
                    <a:lnTo>
                      <a:pt x="14" y="32"/>
                    </a:lnTo>
                    <a:lnTo>
                      <a:pt x="42" y="34"/>
                    </a:lnTo>
                    <a:lnTo>
                      <a:pt x="44" y="14"/>
                    </a:lnTo>
                    <a:lnTo>
                      <a:pt x="54" y="4"/>
                    </a:lnTo>
                    <a:lnTo>
                      <a:pt x="72" y="0"/>
                    </a:lnTo>
                    <a:lnTo>
                      <a:pt x="80" y="10"/>
                    </a:lnTo>
                    <a:lnTo>
                      <a:pt x="82" y="22"/>
                    </a:lnTo>
                    <a:lnTo>
                      <a:pt x="118" y="66"/>
                    </a:lnTo>
                    <a:lnTo>
                      <a:pt x="140" y="72"/>
                    </a:lnTo>
                    <a:lnTo>
                      <a:pt x="150" y="64"/>
                    </a:lnTo>
                    <a:lnTo>
                      <a:pt x="168" y="76"/>
                    </a:lnTo>
                    <a:lnTo>
                      <a:pt x="168" y="92"/>
                    </a:lnTo>
                    <a:lnTo>
                      <a:pt x="180" y="94"/>
                    </a:lnTo>
                    <a:lnTo>
                      <a:pt x="184" y="104"/>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79" name="Freeform 259"/>
              <p:cNvSpPr>
                <a:spLocks/>
              </p:cNvSpPr>
              <p:nvPr/>
            </p:nvSpPr>
            <p:spPr bwMode="auto">
              <a:xfrm>
                <a:off x="7074758" y="5675622"/>
                <a:ext cx="187625" cy="138772"/>
              </a:xfrm>
              <a:custGeom>
                <a:avLst/>
                <a:gdLst>
                  <a:gd name="T0" fmla="*/ 2147483647 w 146"/>
                  <a:gd name="T1" fmla="*/ 2147483647 h 108"/>
                  <a:gd name="T2" fmla="*/ 2147483647 w 146"/>
                  <a:gd name="T3" fmla="*/ 2147483647 h 108"/>
                  <a:gd name="T4" fmla="*/ 2147483647 w 146"/>
                  <a:gd name="T5" fmla="*/ 2147483647 h 108"/>
                  <a:gd name="T6" fmla="*/ 2147483647 w 146"/>
                  <a:gd name="T7" fmla="*/ 2147483647 h 108"/>
                  <a:gd name="T8" fmla="*/ 2147483647 w 146"/>
                  <a:gd name="T9" fmla="*/ 2147483647 h 108"/>
                  <a:gd name="T10" fmla="*/ 2147483647 w 146"/>
                  <a:gd name="T11" fmla="*/ 2147483647 h 108"/>
                  <a:gd name="T12" fmla="*/ 2147483647 w 146"/>
                  <a:gd name="T13" fmla="*/ 2147483647 h 108"/>
                  <a:gd name="T14" fmla="*/ 2147483647 w 146"/>
                  <a:gd name="T15" fmla="*/ 2147483647 h 108"/>
                  <a:gd name="T16" fmla="*/ 2147483647 w 146"/>
                  <a:gd name="T17" fmla="*/ 2147483647 h 108"/>
                  <a:gd name="T18" fmla="*/ 2147483647 w 146"/>
                  <a:gd name="T19" fmla="*/ 2147483647 h 108"/>
                  <a:gd name="T20" fmla="*/ 2147483647 w 146"/>
                  <a:gd name="T21" fmla="*/ 2147483647 h 108"/>
                  <a:gd name="T22" fmla="*/ 2147483647 w 146"/>
                  <a:gd name="T23" fmla="*/ 2147483647 h 108"/>
                  <a:gd name="T24" fmla="*/ 2147483647 w 146"/>
                  <a:gd name="T25" fmla="*/ 2147483647 h 108"/>
                  <a:gd name="T26" fmla="*/ 2147483647 w 146"/>
                  <a:gd name="T27" fmla="*/ 2147483647 h 108"/>
                  <a:gd name="T28" fmla="*/ 2147483647 w 146"/>
                  <a:gd name="T29" fmla="*/ 2147483647 h 108"/>
                  <a:gd name="T30" fmla="*/ 2147483647 w 146"/>
                  <a:gd name="T31" fmla="*/ 2147483647 h 108"/>
                  <a:gd name="T32" fmla="*/ 2147483647 w 146"/>
                  <a:gd name="T33" fmla="*/ 2147483647 h 108"/>
                  <a:gd name="T34" fmla="*/ 0 w 146"/>
                  <a:gd name="T35" fmla="*/ 2147483647 h 108"/>
                  <a:gd name="T36" fmla="*/ 2147483647 w 146"/>
                  <a:gd name="T37" fmla="*/ 2147483647 h 108"/>
                  <a:gd name="T38" fmla="*/ 2147483647 w 146"/>
                  <a:gd name="T39" fmla="*/ 2147483647 h 108"/>
                  <a:gd name="T40" fmla="*/ 0 w 146"/>
                  <a:gd name="T41" fmla="*/ 2147483647 h 108"/>
                  <a:gd name="T42" fmla="*/ 2147483647 w 146"/>
                  <a:gd name="T43" fmla="*/ 0 h 108"/>
                  <a:gd name="T44" fmla="*/ 2147483647 w 146"/>
                  <a:gd name="T45" fmla="*/ 2147483647 h 108"/>
                  <a:gd name="T46" fmla="*/ 2147483647 w 146"/>
                  <a:gd name="T47" fmla="*/ 2147483647 h 108"/>
                  <a:gd name="T48" fmla="*/ 2147483647 w 146"/>
                  <a:gd name="T49" fmla="*/ 2147483647 h 108"/>
                  <a:gd name="T50" fmla="*/ 2147483647 w 146"/>
                  <a:gd name="T51" fmla="*/ 2147483647 h 108"/>
                  <a:gd name="T52" fmla="*/ 2147483647 w 146"/>
                  <a:gd name="T53" fmla="*/ 2147483647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6"/>
                  <a:gd name="T82" fmla="*/ 0 h 108"/>
                  <a:gd name="T83" fmla="*/ 146 w 146"/>
                  <a:gd name="T84" fmla="*/ 108 h 1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6" h="108">
                    <a:moveTo>
                      <a:pt x="108" y="16"/>
                    </a:moveTo>
                    <a:lnTo>
                      <a:pt x="118" y="22"/>
                    </a:lnTo>
                    <a:lnTo>
                      <a:pt x="124" y="40"/>
                    </a:lnTo>
                    <a:lnTo>
                      <a:pt x="138" y="40"/>
                    </a:lnTo>
                    <a:lnTo>
                      <a:pt x="146" y="56"/>
                    </a:lnTo>
                    <a:lnTo>
                      <a:pt x="136" y="82"/>
                    </a:lnTo>
                    <a:lnTo>
                      <a:pt x="126" y="88"/>
                    </a:lnTo>
                    <a:lnTo>
                      <a:pt x="112" y="88"/>
                    </a:lnTo>
                    <a:lnTo>
                      <a:pt x="104" y="98"/>
                    </a:lnTo>
                    <a:lnTo>
                      <a:pt x="96" y="88"/>
                    </a:lnTo>
                    <a:lnTo>
                      <a:pt x="76" y="86"/>
                    </a:lnTo>
                    <a:lnTo>
                      <a:pt x="74" y="92"/>
                    </a:lnTo>
                    <a:lnTo>
                      <a:pt x="60" y="92"/>
                    </a:lnTo>
                    <a:lnTo>
                      <a:pt x="46" y="108"/>
                    </a:lnTo>
                    <a:lnTo>
                      <a:pt x="30" y="102"/>
                    </a:lnTo>
                    <a:lnTo>
                      <a:pt x="14" y="102"/>
                    </a:lnTo>
                    <a:lnTo>
                      <a:pt x="10" y="90"/>
                    </a:lnTo>
                    <a:lnTo>
                      <a:pt x="0" y="78"/>
                    </a:lnTo>
                    <a:lnTo>
                      <a:pt x="14" y="54"/>
                    </a:lnTo>
                    <a:lnTo>
                      <a:pt x="4" y="40"/>
                    </a:lnTo>
                    <a:lnTo>
                      <a:pt x="0" y="22"/>
                    </a:lnTo>
                    <a:lnTo>
                      <a:pt x="24" y="0"/>
                    </a:lnTo>
                    <a:lnTo>
                      <a:pt x="38" y="8"/>
                    </a:lnTo>
                    <a:lnTo>
                      <a:pt x="40" y="22"/>
                    </a:lnTo>
                    <a:lnTo>
                      <a:pt x="58" y="18"/>
                    </a:lnTo>
                    <a:lnTo>
                      <a:pt x="74" y="24"/>
                    </a:lnTo>
                    <a:lnTo>
                      <a:pt x="108" y="16"/>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80" name="Freeform 260"/>
              <p:cNvSpPr>
                <a:spLocks/>
              </p:cNvSpPr>
              <p:nvPr/>
            </p:nvSpPr>
            <p:spPr bwMode="auto">
              <a:xfrm>
                <a:off x="7133873" y="5780986"/>
                <a:ext cx="143931" cy="161901"/>
              </a:xfrm>
              <a:custGeom>
                <a:avLst/>
                <a:gdLst>
                  <a:gd name="T0" fmla="*/ 2147483647 w 112"/>
                  <a:gd name="T1" fmla="*/ 0 h 126"/>
                  <a:gd name="T2" fmla="*/ 2147483647 w 112"/>
                  <a:gd name="T3" fmla="*/ 2147483647 h 126"/>
                  <a:gd name="T4" fmla="*/ 2147483647 w 112"/>
                  <a:gd name="T5" fmla="*/ 2147483647 h 126"/>
                  <a:gd name="T6" fmla="*/ 2147483647 w 112"/>
                  <a:gd name="T7" fmla="*/ 2147483647 h 126"/>
                  <a:gd name="T8" fmla="*/ 2147483647 w 112"/>
                  <a:gd name="T9" fmla="*/ 2147483647 h 126"/>
                  <a:gd name="T10" fmla="*/ 2147483647 w 112"/>
                  <a:gd name="T11" fmla="*/ 2147483647 h 126"/>
                  <a:gd name="T12" fmla="*/ 2147483647 w 112"/>
                  <a:gd name="T13" fmla="*/ 2147483647 h 126"/>
                  <a:gd name="T14" fmla="*/ 2147483647 w 112"/>
                  <a:gd name="T15" fmla="*/ 2147483647 h 126"/>
                  <a:gd name="T16" fmla="*/ 2147483647 w 112"/>
                  <a:gd name="T17" fmla="*/ 2147483647 h 126"/>
                  <a:gd name="T18" fmla="*/ 2147483647 w 112"/>
                  <a:gd name="T19" fmla="*/ 2147483647 h 126"/>
                  <a:gd name="T20" fmla="*/ 2147483647 w 112"/>
                  <a:gd name="T21" fmla="*/ 2147483647 h 126"/>
                  <a:gd name="T22" fmla="*/ 2147483647 w 112"/>
                  <a:gd name="T23" fmla="*/ 2147483647 h 126"/>
                  <a:gd name="T24" fmla="*/ 2147483647 w 112"/>
                  <a:gd name="T25" fmla="*/ 2147483647 h 126"/>
                  <a:gd name="T26" fmla="*/ 2147483647 w 112"/>
                  <a:gd name="T27" fmla="*/ 2147483647 h 126"/>
                  <a:gd name="T28" fmla="*/ 2147483647 w 112"/>
                  <a:gd name="T29" fmla="*/ 2147483647 h 126"/>
                  <a:gd name="T30" fmla="*/ 2147483647 w 112"/>
                  <a:gd name="T31" fmla="*/ 2147483647 h 126"/>
                  <a:gd name="T32" fmla="*/ 2147483647 w 112"/>
                  <a:gd name="T33" fmla="*/ 2147483647 h 126"/>
                  <a:gd name="T34" fmla="*/ 2147483647 w 112"/>
                  <a:gd name="T35" fmla="*/ 2147483647 h 126"/>
                  <a:gd name="T36" fmla="*/ 2147483647 w 112"/>
                  <a:gd name="T37" fmla="*/ 2147483647 h 126"/>
                  <a:gd name="T38" fmla="*/ 2147483647 w 112"/>
                  <a:gd name="T39" fmla="*/ 2147483647 h 126"/>
                  <a:gd name="T40" fmla="*/ 2147483647 w 112"/>
                  <a:gd name="T41" fmla="*/ 2147483647 h 126"/>
                  <a:gd name="T42" fmla="*/ 0 w 112"/>
                  <a:gd name="T43" fmla="*/ 2147483647 h 126"/>
                  <a:gd name="T44" fmla="*/ 2147483647 w 112"/>
                  <a:gd name="T45" fmla="*/ 2147483647 h 126"/>
                  <a:gd name="T46" fmla="*/ 2147483647 w 112"/>
                  <a:gd name="T47" fmla="*/ 2147483647 h 126"/>
                  <a:gd name="T48" fmla="*/ 2147483647 w 112"/>
                  <a:gd name="T49" fmla="*/ 2147483647 h 126"/>
                  <a:gd name="T50" fmla="*/ 2147483647 w 112"/>
                  <a:gd name="T51" fmla="*/ 2147483647 h 126"/>
                  <a:gd name="T52" fmla="*/ 2147483647 w 112"/>
                  <a:gd name="T53" fmla="*/ 2147483647 h 126"/>
                  <a:gd name="T54" fmla="*/ 2147483647 w 112"/>
                  <a:gd name="T55" fmla="*/ 2147483647 h 126"/>
                  <a:gd name="T56" fmla="*/ 2147483647 w 112"/>
                  <a:gd name="T57" fmla="*/ 2147483647 h 126"/>
                  <a:gd name="T58" fmla="*/ 2147483647 w 112"/>
                  <a:gd name="T59" fmla="*/ 0 h 1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2"/>
                  <a:gd name="T91" fmla="*/ 0 h 126"/>
                  <a:gd name="T92" fmla="*/ 112 w 112"/>
                  <a:gd name="T93" fmla="*/ 126 h 1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2" h="126">
                    <a:moveTo>
                      <a:pt x="90" y="0"/>
                    </a:moveTo>
                    <a:lnTo>
                      <a:pt x="98" y="6"/>
                    </a:lnTo>
                    <a:lnTo>
                      <a:pt x="98" y="16"/>
                    </a:lnTo>
                    <a:lnTo>
                      <a:pt x="106" y="20"/>
                    </a:lnTo>
                    <a:lnTo>
                      <a:pt x="112" y="40"/>
                    </a:lnTo>
                    <a:lnTo>
                      <a:pt x="106" y="54"/>
                    </a:lnTo>
                    <a:lnTo>
                      <a:pt x="108" y="64"/>
                    </a:lnTo>
                    <a:lnTo>
                      <a:pt x="96" y="78"/>
                    </a:lnTo>
                    <a:lnTo>
                      <a:pt x="96" y="88"/>
                    </a:lnTo>
                    <a:lnTo>
                      <a:pt x="88" y="92"/>
                    </a:lnTo>
                    <a:lnTo>
                      <a:pt x="82" y="108"/>
                    </a:lnTo>
                    <a:lnTo>
                      <a:pt x="72" y="108"/>
                    </a:lnTo>
                    <a:lnTo>
                      <a:pt x="68" y="112"/>
                    </a:lnTo>
                    <a:lnTo>
                      <a:pt x="58" y="114"/>
                    </a:lnTo>
                    <a:lnTo>
                      <a:pt x="54" y="124"/>
                    </a:lnTo>
                    <a:lnTo>
                      <a:pt x="42" y="126"/>
                    </a:lnTo>
                    <a:lnTo>
                      <a:pt x="28" y="104"/>
                    </a:lnTo>
                    <a:lnTo>
                      <a:pt x="28" y="80"/>
                    </a:lnTo>
                    <a:lnTo>
                      <a:pt x="16" y="74"/>
                    </a:lnTo>
                    <a:lnTo>
                      <a:pt x="2" y="50"/>
                    </a:lnTo>
                    <a:lnTo>
                      <a:pt x="6" y="34"/>
                    </a:lnTo>
                    <a:lnTo>
                      <a:pt x="0" y="26"/>
                    </a:lnTo>
                    <a:lnTo>
                      <a:pt x="14" y="10"/>
                    </a:lnTo>
                    <a:lnTo>
                      <a:pt x="28" y="10"/>
                    </a:lnTo>
                    <a:lnTo>
                      <a:pt x="30" y="4"/>
                    </a:lnTo>
                    <a:lnTo>
                      <a:pt x="50" y="6"/>
                    </a:lnTo>
                    <a:lnTo>
                      <a:pt x="58" y="16"/>
                    </a:lnTo>
                    <a:lnTo>
                      <a:pt x="66" y="6"/>
                    </a:lnTo>
                    <a:lnTo>
                      <a:pt x="80" y="6"/>
                    </a:lnTo>
                    <a:lnTo>
                      <a:pt x="90" y="0"/>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81" name="Freeform 261"/>
              <p:cNvSpPr>
                <a:spLocks/>
              </p:cNvSpPr>
              <p:nvPr/>
            </p:nvSpPr>
            <p:spPr bwMode="auto">
              <a:xfrm>
                <a:off x="7018214" y="5791265"/>
                <a:ext cx="151642" cy="179890"/>
              </a:xfrm>
              <a:custGeom>
                <a:avLst/>
                <a:gdLst>
                  <a:gd name="T0" fmla="*/ 2147483647 w 118"/>
                  <a:gd name="T1" fmla="*/ 2147483647 h 140"/>
                  <a:gd name="T2" fmla="*/ 2147483647 w 118"/>
                  <a:gd name="T3" fmla="*/ 2147483647 h 140"/>
                  <a:gd name="T4" fmla="*/ 2147483647 w 118"/>
                  <a:gd name="T5" fmla="*/ 2147483647 h 140"/>
                  <a:gd name="T6" fmla="*/ 2147483647 w 118"/>
                  <a:gd name="T7" fmla="*/ 2147483647 h 140"/>
                  <a:gd name="T8" fmla="*/ 2147483647 w 118"/>
                  <a:gd name="T9" fmla="*/ 2147483647 h 140"/>
                  <a:gd name="T10" fmla="*/ 2147483647 w 118"/>
                  <a:gd name="T11" fmla="*/ 2147483647 h 140"/>
                  <a:gd name="T12" fmla="*/ 2147483647 w 118"/>
                  <a:gd name="T13" fmla="*/ 2147483647 h 140"/>
                  <a:gd name="T14" fmla="*/ 2147483647 w 118"/>
                  <a:gd name="T15" fmla="*/ 2147483647 h 140"/>
                  <a:gd name="T16" fmla="*/ 2147483647 w 118"/>
                  <a:gd name="T17" fmla="*/ 2147483647 h 140"/>
                  <a:gd name="T18" fmla="*/ 2147483647 w 118"/>
                  <a:gd name="T19" fmla="*/ 2147483647 h 140"/>
                  <a:gd name="T20" fmla="*/ 2147483647 w 118"/>
                  <a:gd name="T21" fmla="*/ 2147483647 h 140"/>
                  <a:gd name="T22" fmla="*/ 2147483647 w 118"/>
                  <a:gd name="T23" fmla="*/ 2147483647 h 140"/>
                  <a:gd name="T24" fmla="*/ 0 w 118"/>
                  <a:gd name="T25" fmla="*/ 2147483647 h 140"/>
                  <a:gd name="T26" fmla="*/ 2147483647 w 118"/>
                  <a:gd name="T27" fmla="*/ 2147483647 h 140"/>
                  <a:gd name="T28" fmla="*/ 2147483647 w 118"/>
                  <a:gd name="T29" fmla="*/ 2147483647 h 140"/>
                  <a:gd name="T30" fmla="*/ 2147483647 w 118"/>
                  <a:gd name="T31" fmla="*/ 2147483647 h 140"/>
                  <a:gd name="T32" fmla="*/ 2147483647 w 118"/>
                  <a:gd name="T33" fmla="*/ 2147483647 h 140"/>
                  <a:gd name="T34" fmla="*/ 2147483647 w 118"/>
                  <a:gd name="T35" fmla="*/ 2147483647 h 140"/>
                  <a:gd name="T36" fmla="*/ 2147483647 w 118"/>
                  <a:gd name="T37" fmla="*/ 2147483647 h 140"/>
                  <a:gd name="T38" fmla="*/ 2147483647 w 118"/>
                  <a:gd name="T39" fmla="*/ 0 h 140"/>
                  <a:gd name="T40" fmla="*/ 2147483647 w 118"/>
                  <a:gd name="T41" fmla="*/ 2147483647 h 140"/>
                  <a:gd name="T42" fmla="*/ 2147483647 w 118"/>
                  <a:gd name="T43" fmla="*/ 2147483647 h 140"/>
                  <a:gd name="T44" fmla="*/ 2147483647 w 118"/>
                  <a:gd name="T45" fmla="*/ 2147483647 h 140"/>
                  <a:gd name="T46" fmla="*/ 2147483647 w 118"/>
                  <a:gd name="T47" fmla="*/ 2147483647 h 140"/>
                  <a:gd name="T48" fmla="*/ 2147483647 w 118"/>
                  <a:gd name="T49" fmla="*/ 2147483647 h 140"/>
                  <a:gd name="T50" fmla="*/ 2147483647 w 118"/>
                  <a:gd name="T51" fmla="*/ 2147483647 h 140"/>
                  <a:gd name="T52" fmla="*/ 2147483647 w 118"/>
                  <a:gd name="T53" fmla="*/ 2147483647 h 140"/>
                  <a:gd name="T54" fmla="*/ 2147483647 w 118"/>
                  <a:gd name="T55" fmla="*/ 2147483647 h 1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8"/>
                  <a:gd name="T85" fmla="*/ 0 h 140"/>
                  <a:gd name="T86" fmla="*/ 118 w 118"/>
                  <a:gd name="T87" fmla="*/ 140 h 1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8" h="140">
                    <a:moveTo>
                      <a:pt x="118" y="96"/>
                    </a:moveTo>
                    <a:lnTo>
                      <a:pt x="106" y="108"/>
                    </a:lnTo>
                    <a:lnTo>
                      <a:pt x="96" y="126"/>
                    </a:lnTo>
                    <a:lnTo>
                      <a:pt x="88" y="136"/>
                    </a:lnTo>
                    <a:lnTo>
                      <a:pt x="70" y="140"/>
                    </a:lnTo>
                    <a:lnTo>
                      <a:pt x="56" y="136"/>
                    </a:lnTo>
                    <a:lnTo>
                      <a:pt x="50" y="116"/>
                    </a:lnTo>
                    <a:lnTo>
                      <a:pt x="42" y="98"/>
                    </a:lnTo>
                    <a:lnTo>
                      <a:pt x="42" y="84"/>
                    </a:lnTo>
                    <a:lnTo>
                      <a:pt x="32" y="80"/>
                    </a:lnTo>
                    <a:lnTo>
                      <a:pt x="26" y="62"/>
                    </a:lnTo>
                    <a:lnTo>
                      <a:pt x="4" y="56"/>
                    </a:lnTo>
                    <a:lnTo>
                      <a:pt x="0" y="48"/>
                    </a:lnTo>
                    <a:lnTo>
                      <a:pt x="4" y="42"/>
                    </a:lnTo>
                    <a:lnTo>
                      <a:pt x="14" y="42"/>
                    </a:lnTo>
                    <a:lnTo>
                      <a:pt x="22" y="30"/>
                    </a:lnTo>
                    <a:lnTo>
                      <a:pt x="24" y="18"/>
                    </a:lnTo>
                    <a:lnTo>
                      <a:pt x="38" y="20"/>
                    </a:lnTo>
                    <a:lnTo>
                      <a:pt x="46" y="10"/>
                    </a:lnTo>
                    <a:lnTo>
                      <a:pt x="54" y="0"/>
                    </a:lnTo>
                    <a:lnTo>
                      <a:pt x="58" y="12"/>
                    </a:lnTo>
                    <a:lnTo>
                      <a:pt x="74" y="12"/>
                    </a:lnTo>
                    <a:lnTo>
                      <a:pt x="90" y="18"/>
                    </a:lnTo>
                    <a:lnTo>
                      <a:pt x="96" y="26"/>
                    </a:lnTo>
                    <a:lnTo>
                      <a:pt x="92" y="42"/>
                    </a:lnTo>
                    <a:lnTo>
                      <a:pt x="106" y="66"/>
                    </a:lnTo>
                    <a:lnTo>
                      <a:pt x="118" y="72"/>
                    </a:lnTo>
                    <a:lnTo>
                      <a:pt x="118" y="96"/>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82" name="Freeform 262"/>
              <p:cNvSpPr>
                <a:spLocks/>
              </p:cNvSpPr>
              <p:nvPr/>
            </p:nvSpPr>
            <p:spPr bwMode="auto">
              <a:xfrm>
                <a:off x="6925686" y="5850372"/>
                <a:ext cx="197906" cy="186314"/>
              </a:xfrm>
              <a:custGeom>
                <a:avLst/>
                <a:gdLst>
                  <a:gd name="T0" fmla="*/ 2147483647 w 154"/>
                  <a:gd name="T1" fmla="*/ 2147483647 h 145"/>
                  <a:gd name="T2" fmla="*/ 2147483647 w 154"/>
                  <a:gd name="T3" fmla="*/ 2147483647 h 145"/>
                  <a:gd name="T4" fmla="*/ 2147483647 w 154"/>
                  <a:gd name="T5" fmla="*/ 2147483647 h 145"/>
                  <a:gd name="T6" fmla="*/ 2147483647 w 154"/>
                  <a:gd name="T7" fmla="*/ 2147483647 h 145"/>
                  <a:gd name="T8" fmla="*/ 2147483647 w 154"/>
                  <a:gd name="T9" fmla="*/ 2147483647 h 145"/>
                  <a:gd name="T10" fmla="*/ 2147483647 w 154"/>
                  <a:gd name="T11" fmla="*/ 2147483647 h 145"/>
                  <a:gd name="T12" fmla="*/ 2147483647 w 154"/>
                  <a:gd name="T13" fmla="*/ 2147483647 h 145"/>
                  <a:gd name="T14" fmla="*/ 2147483647 w 154"/>
                  <a:gd name="T15" fmla="*/ 2147483647 h 145"/>
                  <a:gd name="T16" fmla="*/ 2147483647 w 154"/>
                  <a:gd name="T17" fmla="*/ 2147483647 h 145"/>
                  <a:gd name="T18" fmla="*/ 2147483647 w 154"/>
                  <a:gd name="T19" fmla="*/ 2147483647 h 145"/>
                  <a:gd name="T20" fmla="*/ 2147483647 w 154"/>
                  <a:gd name="T21" fmla="*/ 2147483647 h 145"/>
                  <a:gd name="T22" fmla="*/ 2147483647 w 154"/>
                  <a:gd name="T23" fmla="*/ 2147483647 h 145"/>
                  <a:gd name="T24" fmla="*/ 2147483647 w 154"/>
                  <a:gd name="T25" fmla="*/ 2147483647 h 145"/>
                  <a:gd name="T26" fmla="*/ 2147483647 w 154"/>
                  <a:gd name="T27" fmla="*/ 2147483647 h 145"/>
                  <a:gd name="T28" fmla="*/ 2147483647 w 154"/>
                  <a:gd name="T29" fmla="*/ 2147483647 h 145"/>
                  <a:gd name="T30" fmla="*/ 0 w 154"/>
                  <a:gd name="T31" fmla="*/ 2147483647 h 145"/>
                  <a:gd name="T32" fmla="*/ 2147483647 w 154"/>
                  <a:gd name="T33" fmla="*/ 2147483647 h 145"/>
                  <a:gd name="T34" fmla="*/ 2147483647 w 154"/>
                  <a:gd name="T35" fmla="*/ 2147483647 h 145"/>
                  <a:gd name="T36" fmla="*/ 2147483647 w 154"/>
                  <a:gd name="T37" fmla="*/ 2147483647 h 145"/>
                  <a:gd name="T38" fmla="*/ 2147483647 w 154"/>
                  <a:gd name="T39" fmla="*/ 2147483647 h 145"/>
                  <a:gd name="T40" fmla="*/ 2147483647 w 154"/>
                  <a:gd name="T41" fmla="*/ 2147483647 h 145"/>
                  <a:gd name="T42" fmla="*/ 2147483647 w 154"/>
                  <a:gd name="T43" fmla="*/ 0 h 145"/>
                  <a:gd name="T44" fmla="*/ 2147483647 w 154"/>
                  <a:gd name="T45" fmla="*/ 2147483647 h 145"/>
                  <a:gd name="T46" fmla="*/ 2147483647 w 154"/>
                  <a:gd name="T47" fmla="*/ 2147483647 h 145"/>
                  <a:gd name="T48" fmla="*/ 2147483647 w 154"/>
                  <a:gd name="T49" fmla="*/ 2147483647 h 145"/>
                  <a:gd name="T50" fmla="*/ 2147483647 w 154"/>
                  <a:gd name="T51" fmla="*/ 2147483647 h 145"/>
                  <a:gd name="T52" fmla="*/ 2147483647 w 154"/>
                  <a:gd name="T53" fmla="*/ 2147483647 h 145"/>
                  <a:gd name="T54" fmla="*/ 2147483647 w 154"/>
                  <a:gd name="T55" fmla="*/ 2147483647 h 145"/>
                  <a:gd name="T56" fmla="*/ 2147483647 w 154"/>
                  <a:gd name="T57" fmla="*/ 2147483647 h 145"/>
                  <a:gd name="T58" fmla="*/ 2147483647 w 154"/>
                  <a:gd name="T59" fmla="*/ 2147483647 h 145"/>
                  <a:gd name="T60" fmla="*/ 2147483647 w 154"/>
                  <a:gd name="T61" fmla="*/ 2147483647 h 1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4"/>
                  <a:gd name="T94" fmla="*/ 0 h 145"/>
                  <a:gd name="T95" fmla="*/ 154 w 154"/>
                  <a:gd name="T96" fmla="*/ 145 h 1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4" h="145">
                    <a:moveTo>
                      <a:pt x="142" y="94"/>
                    </a:moveTo>
                    <a:lnTo>
                      <a:pt x="142" y="110"/>
                    </a:lnTo>
                    <a:lnTo>
                      <a:pt x="154" y="120"/>
                    </a:lnTo>
                    <a:lnTo>
                      <a:pt x="152" y="133"/>
                    </a:lnTo>
                    <a:lnTo>
                      <a:pt x="134" y="129"/>
                    </a:lnTo>
                    <a:lnTo>
                      <a:pt x="134" y="139"/>
                    </a:lnTo>
                    <a:lnTo>
                      <a:pt x="122" y="145"/>
                    </a:lnTo>
                    <a:lnTo>
                      <a:pt x="122" y="135"/>
                    </a:lnTo>
                    <a:lnTo>
                      <a:pt x="94" y="112"/>
                    </a:lnTo>
                    <a:lnTo>
                      <a:pt x="80" y="114"/>
                    </a:lnTo>
                    <a:lnTo>
                      <a:pt x="58" y="104"/>
                    </a:lnTo>
                    <a:lnTo>
                      <a:pt x="50" y="88"/>
                    </a:lnTo>
                    <a:lnTo>
                      <a:pt x="34" y="92"/>
                    </a:lnTo>
                    <a:lnTo>
                      <a:pt x="14" y="76"/>
                    </a:lnTo>
                    <a:lnTo>
                      <a:pt x="14" y="50"/>
                    </a:lnTo>
                    <a:lnTo>
                      <a:pt x="0" y="34"/>
                    </a:lnTo>
                    <a:lnTo>
                      <a:pt x="12" y="26"/>
                    </a:lnTo>
                    <a:lnTo>
                      <a:pt x="16" y="10"/>
                    </a:lnTo>
                    <a:lnTo>
                      <a:pt x="32" y="16"/>
                    </a:lnTo>
                    <a:lnTo>
                      <a:pt x="30" y="4"/>
                    </a:lnTo>
                    <a:lnTo>
                      <a:pt x="48" y="6"/>
                    </a:lnTo>
                    <a:lnTo>
                      <a:pt x="60" y="0"/>
                    </a:lnTo>
                    <a:lnTo>
                      <a:pt x="72" y="2"/>
                    </a:lnTo>
                    <a:lnTo>
                      <a:pt x="76" y="10"/>
                    </a:lnTo>
                    <a:lnTo>
                      <a:pt x="98" y="16"/>
                    </a:lnTo>
                    <a:lnTo>
                      <a:pt x="104" y="34"/>
                    </a:lnTo>
                    <a:lnTo>
                      <a:pt x="114" y="38"/>
                    </a:lnTo>
                    <a:lnTo>
                      <a:pt x="114" y="52"/>
                    </a:lnTo>
                    <a:lnTo>
                      <a:pt x="122" y="70"/>
                    </a:lnTo>
                    <a:lnTo>
                      <a:pt x="128" y="90"/>
                    </a:lnTo>
                    <a:lnTo>
                      <a:pt x="142" y="94"/>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83" name="Freeform 263"/>
              <p:cNvSpPr>
                <a:spLocks/>
              </p:cNvSpPr>
              <p:nvPr/>
            </p:nvSpPr>
            <p:spPr bwMode="auto">
              <a:xfrm>
                <a:off x="7108171" y="5914618"/>
                <a:ext cx="161923" cy="158046"/>
              </a:xfrm>
              <a:custGeom>
                <a:avLst/>
                <a:gdLst>
                  <a:gd name="T0" fmla="*/ 2147483647 w 126"/>
                  <a:gd name="T1" fmla="*/ 2147483647 h 123"/>
                  <a:gd name="T2" fmla="*/ 2147483647 w 126"/>
                  <a:gd name="T3" fmla="*/ 2147483647 h 123"/>
                  <a:gd name="T4" fmla="*/ 2147483647 w 126"/>
                  <a:gd name="T5" fmla="*/ 2147483647 h 123"/>
                  <a:gd name="T6" fmla="*/ 2147483647 w 126"/>
                  <a:gd name="T7" fmla="*/ 2147483647 h 123"/>
                  <a:gd name="T8" fmla="*/ 2147483647 w 126"/>
                  <a:gd name="T9" fmla="*/ 2147483647 h 123"/>
                  <a:gd name="T10" fmla="*/ 2147483647 w 126"/>
                  <a:gd name="T11" fmla="*/ 2147483647 h 123"/>
                  <a:gd name="T12" fmla="*/ 2147483647 w 126"/>
                  <a:gd name="T13" fmla="*/ 2147483647 h 123"/>
                  <a:gd name="T14" fmla="*/ 2147483647 w 126"/>
                  <a:gd name="T15" fmla="*/ 2147483647 h 123"/>
                  <a:gd name="T16" fmla="*/ 2147483647 w 126"/>
                  <a:gd name="T17" fmla="*/ 2147483647 h 123"/>
                  <a:gd name="T18" fmla="*/ 2147483647 w 126"/>
                  <a:gd name="T19" fmla="*/ 2147483647 h 123"/>
                  <a:gd name="T20" fmla="*/ 2147483647 w 126"/>
                  <a:gd name="T21" fmla="*/ 2147483647 h 123"/>
                  <a:gd name="T22" fmla="*/ 2147483647 w 126"/>
                  <a:gd name="T23" fmla="*/ 2147483647 h 123"/>
                  <a:gd name="T24" fmla="*/ 2147483647 w 126"/>
                  <a:gd name="T25" fmla="*/ 2147483647 h 123"/>
                  <a:gd name="T26" fmla="*/ 2147483647 w 126"/>
                  <a:gd name="T27" fmla="*/ 2147483647 h 123"/>
                  <a:gd name="T28" fmla="*/ 2147483647 w 126"/>
                  <a:gd name="T29" fmla="*/ 2147483647 h 123"/>
                  <a:gd name="T30" fmla="*/ 2147483647 w 126"/>
                  <a:gd name="T31" fmla="*/ 2147483647 h 123"/>
                  <a:gd name="T32" fmla="*/ 2147483647 w 126"/>
                  <a:gd name="T33" fmla="*/ 2147483647 h 123"/>
                  <a:gd name="T34" fmla="*/ 0 w 126"/>
                  <a:gd name="T35" fmla="*/ 2147483647 h 123"/>
                  <a:gd name="T36" fmla="*/ 0 w 126"/>
                  <a:gd name="T37" fmla="*/ 2147483647 h 123"/>
                  <a:gd name="T38" fmla="*/ 2147483647 w 126"/>
                  <a:gd name="T39" fmla="*/ 2147483647 h 123"/>
                  <a:gd name="T40" fmla="*/ 2147483647 w 126"/>
                  <a:gd name="T41" fmla="*/ 2147483647 h 123"/>
                  <a:gd name="T42" fmla="*/ 2147483647 w 126"/>
                  <a:gd name="T43" fmla="*/ 2147483647 h 123"/>
                  <a:gd name="T44" fmla="*/ 2147483647 w 126"/>
                  <a:gd name="T45" fmla="*/ 0 h 123"/>
                  <a:gd name="T46" fmla="*/ 2147483647 w 126"/>
                  <a:gd name="T47" fmla="*/ 2147483647 h 123"/>
                  <a:gd name="T48" fmla="*/ 2147483647 w 126"/>
                  <a:gd name="T49" fmla="*/ 2147483647 h 123"/>
                  <a:gd name="T50" fmla="*/ 2147483647 w 126"/>
                  <a:gd name="T51" fmla="*/ 2147483647 h 123"/>
                  <a:gd name="T52" fmla="*/ 2147483647 w 126"/>
                  <a:gd name="T53" fmla="*/ 2147483647 h 123"/>
                  <a:gd name="T54" fmla="*/ 2147483647 w 126"/>
                  <a:gd name="T55" fmla="*/ 2147483647 h 123"/>
                  <a:gd name="T56" fmla="*/ 2147483647 w 126"/>
                  <a:gd name="T57" fmla="*/ 2147483647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123"/>
                  <a:gd name="T89" fmla="*/ 126 w 126"/>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123">
                    <a:moveTo>
                      <a:pt x="102" y="4"/>
                    </a:moveTo>
                    <a:lnTo>
                      <a:pt x="112" y="12"/>
                    </a:lnTo>
                    <a:lnTo>
                      <a:pt x="112" y="24"/>
                    </a:lnTo>
                    <a:lnTo>
                      <a:pt x="126" y="46"/>
                    </a:lnTo>
                    <a:lnTo>
                      <a:pt x="118" y="58"/>
                    </a:lnTo>
                    <a:lnTo>
                      <a:pt x="106" y="72"/>
                    </a:lnTo>
                    <a:lnTo>
                      <a:pt x="92" y="74"/>
                    </a:lnTo>
                    <a:lnTo>
                      <a:pt x="96" y="103"/>
                    </a:lnTo>
                    <a:lnTo>
                      <a:pt x="100" y="119"/>
                    </a:lnTo>
                    <a:lnTo>
                      <a:pt x="84" y="123"/>
                    </a:lnTo>
                    <a:lnTo>
                      <a:pt x="68" y="109"/>
                    </a:lnTo>
                    <a:lnTo>
                      <a:pt x="56" y="109"/>
                    </a:lnTo>
                    <a:lnTo>
                      <a:pt x="54" y="89"/>
                    </a:lnTo>
                    <a:lnTo>
                      <a:pt x="50" y="81"/>
                    </a:lnTo>
                    <a:lnTo>
                      <a:pt x="34" y="83"/>
                    </a:lnTo>
                    <a:lnTo>
                      <a:pt x="34" y="68"/>
                    </a:lnTo>
                    <a:lnTo>
                      <a:pt x="12" y="70"/>
                    </a:lnTo>
                    <a:lnTo>
                      <a:pt x="0" y="60"/>
                    </a:lnTo>
                    <a:lnTo>
                      <a:pt x="0" y="44"/>
                    </a:lnTo>
                    <a:lnTo>
                      <a:pt x="18" y="40"/>
                    </a:lnTo>
                    <a:lnTo>
                      <a:pt x="26" y="30"/>
                    </a:lnTo>
                    <a:lnTo>
                      <a:pt x="36" y="12"/>
                    </a:lnTo>
                    <a:lnTo>
                      <a:pt x="48" y="0"/>
                    </a:lnTo>
                    <a:lnTo>
                      <a:pt x="62" y="22"/>
                    </a:lnTo>
                    <a:lnTo>
                      <a:pt x="74" y="20"/>
                    </a:lnTo>
                    <a:lnTo>
                      <a:pt x="78" y="10"/>
                    </a:lnTo>
                    <a:lnTo>
                      <a:pt x="88" y="8"/>
                    </a:lnTo>
                    <a:lnTo>
                      <a:pt x="92" y="4"/>
                    </a:lnTo>
                    <a:lnTo>
                      <a:pt x="102" y="4"/>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84" name="Freeform 265"/>
              <p:cNvSpPr>
                <a:spLocks/>
              </p:cNvSpPr>
              <p:nvPr/>
            </p:nvSpPr>
            <p:spPr bwMode="auto">
              <a:xfrm>
                <a:off x="7036205" y="6001993"/>
                <a:ext cx="239029" cy="235141"/>
              </a:xfrm>
              <a:custGeom>
                <a:avLst/>
                <a:gdLst>
                  <a:gd name="T0" fmla="*/ 2147483647 w 186"/>
                  <a:gd name="T1" fmla="*/ 2147483647 h 183"/>
                  <a:gd name="T2" fmla="*/ 2147483647 w 186"/>
                  <a:gd name="T3" fmla="*/ 2147483647 h 183"/>
                  <a:gd name="T4" fmla="*/ 2147483647 w 186"/>
                  <a:gd name="T5" fmla="*/ 2147483647 h 183"/>
                  <a:gd name="T6" fmla="*/ 2147483647 w 186"/>
                  <a:gd name="T7" fmla="*/ 2147483647 h 183"/>
                  <a:gd name="T8" fmla="*/ 2147483647 w 186"/>
                  <a:gd name="T9" fmla="*/ 2147483647 h 183"/>
                  <a:gd name="T10" fmla="*/ 2147483647 w 186"/>
                  <a:gd name="T11" fmla="*/ 2147483647 h 183"/>
                  <a:gd name="T12" fmla="*/ 2147483647 w 186"/>
                  <a:gd name="T13" fmla="*/ 2147483647 h 183"/>
                  <a:gd name="T14" fmla="*/ 2147483647 w 186"/>
                  <a:gd name="T15" fmla="*/ 2147483647 h 183"/>
                  <a:gd name="T16" fmla="*/ 2147483647 w 186"/>
                  <a:gd name="T17" fmla="*/ 2147483647 h 183"/>
                  <a:gd name="T18" fmla="*/ 2147483647 w 186"/>
                  <a:gd name="T19" fmla="*/ 2147483647 h 183"/>
                  <a:gd name="T20" fmla="*/ 2147483647 w 186"/>
                  <a:gd name="T21" fmla="*/ 2147483647 h 183"/>
                  <a:gd name="T22" fmla="*/ 2147483647 w 186"/>
                  <a:gd name="T23" fmla="*/ 2147483647 h 183"/>
                  <a:gd name="T24" fmla="*/ 2147483647 w 186"/>
                  <a:gd name="T25" fmla="*/ 2147483647 h 183"/>
                  <a:gd name="T26" fmla="*/ 2147483647 w 186"/>
                  <a:gd name="T27" fmla="*/ 2147483647 h 183"/>
                  <a:gd name="T28" fmla="*/ 2147483647 w 186"/>
                  <a:gd name="T29" fmla="*/ 2147483647 h 183"/>
                  <a:gd name="T30" fmla="*/ 2147483647 w 186"/>
                  <a:gd name="T31" fmla="*/ 2147483647 h 183"/>
                  <a:gd name="T32" fmla="*/ 2147483647 w 186"/>
                  <a:gd name="T33" fmla="*/ 2147483647 h 183"/>
                  <a:gd name="T34" fmla="*/ 2147483647 w 186"/>
                  <a:gd name="T35" fmla="*/ 2147483647 h 183"/>
                  <a:gd name="T36" fmla="*/ 2147483647 w 186"/>
                  <a:gd name="T37" fmla="*/ 2147483647 h 183"/>
                  <a:gd name="T38" fmla="*/ 2147483647 w 186"/>
                  <a:gd name="T39" fmla="*/ 2147483647 h 183"/>
                  <a:gd name="T40" fmla="*/ 2147483647 w 186"/>
                  <a:gd name="T41" fmla="*/ 2147483647 h 183"/>
                  <a:gd name="T42" fmla="*/ 2147483647 w 186"/>
                  <a:gd name="T43" fmla="*/ 2147483647 h 183"/>
                  <a:gd name="T44" fmla="*/ 2147483647 w 186"/>
                  <a:gd name="T45" fmla="*/ 2147483647 h 183"/>
                  <a:gd name="T46" fmla="*/ 2147483647 w 186"/>
                  <a:gd name="T47" fmla="*/ 2147483647 h 183"/>
                  <a:gd name="T48" fmla="*/ 0 w 186"/>
                  <a:gd name="T49" fmla="*/ 2147483647 h 183"/>
                  <a:gd name="T50" fmla="*/ 2147483647 w 186"/>
                  <a:gd name="T51" fmla="*/ 2147483647 h 183"/>
                  <a:gd name="T52" fmla="*/ 2147483647 w 186"/>
                  <a:gd name="T53" fmla="*/ 2147483647 h 183"/>
                  <a:gd name="T54" fmla="*/ 2147483647 w 186"/>
                  <a:gd name="T55" fmla="*/ 2147483647 h 183"/>
                  <a:gd name="T56" fmla="*/ 2147483647 w 186"/>
                  <a:gd name="T57" fmla="*/ 2147483647 h 183"/>
                  <a:gd name="T58" fmla="*/ 2147483647 w 186"/>
                  <a:gd name="T59" fmla="*/ 2147483647 h 183"/>
                  <a:gd name="T60" fmla="*/ 2147483647 w 186"/>
                  <a:gd name="T61" fmla="*/ 2147483647 h 183"/>
                  <a:gd name="T62" fmla="*/ 2147483647 w 186"/>
                  <a:gd name="T63" fmla="*/ 2147483647 h 183"/>
                  <a:gd name="T64" fmla="*/ 2147483647 w 186"/>
                  <a:gd name="T65" fmla="*/ 2147483647 h 183"/>
                  <a:gd name="T66" fmla="*/ 2147483647 w 186"/>
                  <a:gd name="T67" fmla="*/ 2147483647 h 183"/>
                  <a:gd name="T68" fmla="*/ 2147483647 w 186"/>
                  <a:gd name="T69" fmla="*/ 2147483647 h 183"/>
                  <a:gd name="T70" fmla="*/ 2147483647 w 186"/>
                  <a:gd name="T71" fmla="*/ 2147483647 h 183"/>
                  <a:gd name="T72" fmla="*/ 2147483647 w 186"/>
                  <a:gd name="T73" fmla="*/ 2147483647 h 183"/>
                  <a:gd name="T74" fmla="*/ 2147483647 w 186"/>
                  <a:gd name="T75" fmla="*/ 2147483647 h 183"/>
                  <a:gd name="T76" fmla="*/ 2147483647 w 186"/>
                  <a:gd name="T77" fmla="*/ 2147483647 h 183"/>
                  <a:gd name="T78" fmla="*/ 2147483647 w 186"/>
                  <a:gd name="T79" fmla="*/ 2147483647 h 183"/>
                  <a:gd name="T80" fmla="*/ 2147483647 w 186"/>
                  <a:gd name="T81" fmla="*/ 2147483647 h 183"/>
                  <a:gd name="T82" fmla="*/ 2147483647 w 186"/>
                  <a:gd name="T83" fmla="*/ 0 h 183"/>
                  <a:gd name="T84" fmla="*/ 2147483647 w 186"/>
                  <a:gd name="T85" fmla="*/ 2147483647 h 183"/>
                  <a:gd name="T86" fmla="*/ 2147483647 w 186"/>
                  <a:gd name="T87" fmla="*/ 2147483647 h 183"/>
                  <a:gd name="T88" fmla="*/ 2147483647 w 186"/>
                  <a:gd name="T89" fmla="*/ 2147483647 h 183"/>
                  <a:gd name="T90" fmla="*/ 2147483647 w 186"/>
                  <a:gd name="T91" fmla="*/ 2147483647 h 183"/>
                  <a:gd name="T92" fmla="*/ 2147483647 w 186"/>
                  <a:gd name="T93" fmla="*/ 2147483647 h 183"/>
                  <a:gd name="T94" fmla="*/ 2147483647 w 186"/>
                  <a:gd name="T95" fmla="*/ 2147483647 h 1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6"/>
                  <a:gd name="T145" fmla="*/ 0 h 183"/>
                  <a:gd name="T146" fmla="*/ 186 w 186"/>
                  <a:gd name="T147" fmla="*/ 183 h 1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6" h="183">
                    <a:moveTo>
                      <a:pt x="140" y="55"/>
                    </a:moveTo>
                    <a:lnTo>
                      <a:pt x="148" y="69"/>
                    </a:lnTo>
                    <a:lnTo>
                      <a:pt x="138" y="77"/>
                    </a:lnTo>
                    <a:lnTo>
                      <a:pt x="144" y="87"/>
                    </a:lnTo>
                    <a:lnTo>
                      <a:pt x="160" y="91"/>
                    </a:lnTo>
                    <a:lnTo>
                      <a:pt x="166" y="105"/>
                    </a:lnTo>
                    <a:lnTo>
                      <a:pt x="180" y="115"/>
                    </a:lnTo>
                    <a:lnTo>
                      <a:pt x="184" y="129"/>
                    </a:lnTo>
                    <a:lnTo>
                      <a:pt x="186" y="143"/>
                    </a:lnTo>
                    <a:lnTo>
                      <a:pt x="178" y="155"/>
                    </a:lnTo>
                    <a:lnTo>
                      <a:pt x="166" y="151"/>
                    </a:lnTo>
                    <a:lnTo>
                      <a:pt x="152" y="143"/>
                    </a:lnTo>
                    <a:lnTo>
                      <a:pt x="150" y="129"/>
                    </a:lnTo>
                    <a:lnTo>
                      <a:pt x="136" y="131"/>
                    </a:lnTo>
                    <a:lnTo>
                      <a:pt x="136" y="139"/>
                    </a:lnTo>
                    <a:lnTo>
                      <a:pt x="106" y="133"/>
                    </a:lnTo>
                    <a:lnTo>
                      <a:pt x="110" y="153"/>
                    </a:lnTo>
                    <a:lnTo>
                      <a:pt x="86" y="175"/>
                    </a:lnTo>
                    <a:lnTo>
                      <a:pt x="66" y="173"/>
                    </a:lnTo>
                    <a:lnTo>
                      <a:pt x="64" y="183"/>
                    </a:lnTo>
                    <a:lnTo>
                      <a:pt x="42" y="181"/>
                    </a:lnTo>
                    <a:lnTo>
                      <a:pt x="26" y="161"/>
                    </a:lnTo>
                    <a:lnTo>
                      <a:pt x="12" y="161"/>
                    </a:lnTo>
                    <a:lnTo>
                      <a:pt x="10" y="141"/>
                    </a:lnTo>
                    <a:lnTo>
                      <a:pt x="0" y="131"/>
                    </a:lnTo>
                    <a:lnTo>
                      <a:pt x="2" y="127"/>
                    </a:lnTo>
                    <a:lnTo>
                      <a:pt x="16" y="123"/>
                    </a:lnTo>
                    <a:lnTo>
                      <a:pt x="20" y="103"/>
                    </a:lnTo>
                    <a:lnTo>
                      <a:pt x="30" y="89"/>
                    </a:lnTo>
                    <a:lnTo>
                      <a:pt x="30" y="75"/>
                    </a:lnTo>
                    <a:lnTo>
                      <a:pt x="32" y="63"/>
                    </a:lnTo>
                    <a:lnTo>
                      <a:pt x="42" y="63"/>
                    </a:lnTo>
                    <a:lnTo>
                      <a:pt x="44" y="55"/>
                    </a:lnTo>
                    <a:lnTo>
                      <a:pt x="34" y="53"/>
                    </a:lnTo>
                    <a:lnTo>
                      <a:pt x="32" y="43"/>
                    </a:lnTo>
                    <a:lnTo>
                      <a:pt x="42" y="37"/>
                    </a:lnTo>
                    <a:lnTo>
                      <a:pt x="36" y="27"/>
                    </a:lnTo>
                    <a:lnTo>
                      <a:pt x="48" y="21"/>
                    </a:lnTo>
                    <a:lnTo>
                      <a:pt x="48" y="11"/>
                    </a:lnTo>
                    <a:lnTo>
                      <a:pt x="66" y="15"/>
                    </a:lnTo>
                    <a:lnTo>
                      <a:pt x="68" y="2"/>
                    </a:lnTo>
                    <a:lnTo>
                      <a:pt x="90" y="0"/>
                    </a:lnTo>
                    <a:lnTo>
                      <a:pt x="90" y="15"/>
                    </a:lnTo>
                    <a:lnTo>
                      <a:pt x="106" y="13"/>
                    </a:lnTo>
                    <a:lnTo>
                      <a:pt x="110" y="21"/>
                    </a:lnTo>
                    <a:lnTo>
                      <a:pt x="112" y="41"/>
                    </a:lnTo>
                    <a:lnTo>
                      <a:pt x="124" y="41"/>
                    </a:lnTo>
                    <a:lnTo>
                      <a:pt x="140" y="55"/>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85" name="Freeform 266"/>
              <p:cNvSpPr>
                <a:spLocks/>
              </p:cNvSpPr>
              <p:nvPr/>
            </p:nvSpPr>
            <p:spPr bwMode="auto">
              <a:xfrm>
                <a:off x="7213549" y="5973725"/>
                <a:ext cx="161923" cy="194024"/>
              </a:xfrm>
              <a:custGeom>
                <a:avLst/>
                <a:gdLst>
                  <a:gd name="T0" fmla="*/ 2147483647 w 126"/>
                  <a:gd name="T1" fmla="*/ 0 h 151"/>
                  <a:gd name="T2" fmla="*/ 2147483647 w 126"/>
                  <a:gd name="T3" fmla="*/ 2147483647 h 151"/>
                  <a:gd name="T4" fmla="*/ 2147483647 w 126"/>
                  <a:gd name="T5" fmla="*/ 2147483647 h 151"/>
                  <a:gd name="T6" fmla="*/ 2147483647 w 126"/>
                  <a:gd name="T7" fmla="*/ 2147483647 h 151"/>
                  <a:gd name="T8" fmla="*/ 2147483647 w 126"/>
                  <a:gd name="T9" fmla="*/ 2147483647 h 151"/>
                  <a:gd name="T10" fmla="*/ 2147483647 w 126"/>
                  <a:gd name="T11" fmla="*/ 2147483647 h 151"/>
                  <a:gd name="T12" fmla="*/ 2147483647 w 126"/>
                  <a:gd name="T13" fmla="*/ 2147483647 h 151"/>
                  <a:gd name="T14" fmla="*/ 2147483647 w 126"/>
                  <a:gd name="T15" fmla="*/ 2147483647 h 151"/>
                  <a:gd name="T16" fmla="*/ 2147483647 w 126"/>
                  <a:gd name="T17" fmla="*/ 2147483647 h 151"/>
                  <a:gd name="T18" fmla="*/ 2147483647 w 126"/>
                  <a:gd name="T19" fmla="*/ 2147483647 h 151"/>
                  <a:gd name="T20" fmla="*/ 2147483647 w 126"/>
                  <a:gd name="T21" fmla="*/ 2147483647 h 151"/>
                  <a:gd name="T22" fmla="*/ 2147483647 w 126"/>
                  <a:gd name="T23" fmla="*/ 2147483647 h 151"/>
                  <a:gd name="T24" fmla="*/ 2147483647 w 126"/>
                  <a:gd name="T25" fmla="*/ 2147483647 h 151"/>
                  <a:gd name="T26" fmla="*/ 2147483647 w 126"/>
                  <a:gd name="T27" fmla="*/ 2147483647 h 151"/>
                  <a:gd name="T28" fmla="*/ 2147483647 w 126"/>
                  <a:gd name="T29" fmla="*/ 2147483647 h 151"/>
                  <a:gd name="T30" fmla="*/ 2147483647 w 126"/>
                  <a:gd name="T31" fmla="*/ 2147483647 h 151"/>
                  <a:gd name="T32" fmla="*/ 2147483647 w 126"/>
                  <a:gd name="T33" fmla="*/ 2147483647 h 151"/>
                  <a:gd name="T34" fmla="*/ 2147483647 w 126"/>
                  <a:gd name="T35" fmla="*/ 2147483647 h 151"/>
                  <a:gd name="T36" fmla="*/ 2147483647 w 126"/>
                  <a:gd name="T37" fmla="*/ 2147483647 h 151"/>
                  <a:gd name="T38" fmla="*/ 2147483647 w 126"/>
                  <a:gd name="T39" fmla="*/ 2147483647 h 151"/>
                  <a:gd name="T40" fmla="*/ 2147483647 w 126"/>
                  <a:gd name="T41" fmla="*/ 2147483647 h 151"/>
                  <a:gd name="T42" fmla="*/ 0 w 126"/>
                  <a:gd name="T43" fmla="*/ 2147483647 h 151"/>
                  <a:gd name="T44" fmla="*/ 2147483647 w 126"/>
                  <a:gd name="T45" fmla="*/ 2147483647 h 151"/>
                  <a:gd name="T46" fmla="*/ 2147483647 w 126"/>
                  <a:gd name="T47" fmla="*/ 2147483647 h 151"/>
                  <a:gd name="T48" fmla="*/ 2147483647 w 126"/>
                  <a:gd name="T49" fmla="*/ 2147483647 h 151"/>
                  <a:gd name="T50" fmla="*/ 2147483647 w 126"/>
                  <a:gd name="T51" fmla="*/ 2147483647 h 151"/>
                  <a:gd name="T52" fmla="*/ 2147483647 w 126"/>
                  <a:gd name="T53" fmla="*/ 2147483647 h 151"/>
                  <a:gd name="T54" fmla="*/ 2147483647 w 126"/>
                  <a:gd name="T55" fmla="*/ 2147483647 h 151"/>
                  <a:gd name="T56" fmla="*/ 2147483647 w 126"/>
                  <a:gd name="T57" fmla="*/ 0 h 1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151"/>
                  <a:gd name="T89" fmla="*/ 126 w 126"/>
                  <a:gd name="T90" fmla="*/ 151 h 1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151">
                    <a:moveTo>
                      <a:pt x="44" y="0"/>
                    </a:moveTo>
                    <a:lnTo>
                      <a:pt x="56" y="6"/>
                    </a:lnTo>
                    <a:lnTo>
                      <a:pt x="62" y="4"/>
                    </a:lnTo>
                    <a:lnTo>
                      <a:pt x="74" y="4"/>
                    </a:lnTo>
                    <a:lnTo>
                      <a:pt x="76" y="16"/>
                    </a:lnTo>
                    <a:lnTo>
                      <a:pt x="88" y="20"/>
                    </a:lnTo>
                    <a:lnTo>
                      <a:pt x="104" y="10"/>
                    </a:lnTo>
                    <a:lnTo>
                      <a:pt x="126" y="26"/>
                    </a:lnTo>
                    <a:lnTo>
                      <a:pt x="114" y="39"/>
                    </a:lnTo>
                    <a:lnTo>
                      <a:pt x="108" y="61"/>
                    </a:lnTo>
                    <a:lnTo>
                      <a:pt x="116" y="89"/>
                    </a:lnTo>
                    <a:lnTo>
                      <a:pt x="114" y="111"/>
                    </a:lnTo>
                    <a:lnTo>
                      <a:pt x="100" y="113"/>
                    </a:lnTo>
                    <a:lnTo>
                      <a:pt x="96" y="125"/>
                    </a:lnTo>
                    <a:lnTo>
                      <a:pt x="76" y="127"/>
                    </a:lnTo>
                    <a:lnTo>
                      <a:pt x="62" y="143"/>
                    </a:lnTo>
                    <a:lnTo>
                      <a:pt x="46" y="151"/>
                    </a:lnTo>
                    <a:lnTo>
                      <a:pt x="42" y="137"/>
                    </a:lnTo>
                    <a:lnTo>
                      <a:pt x="28" y="127"/>
                    </a:lnTo>
                    <a:lnTo>
                      <a:pt x="22" y="113"/>
                    </a:lnTo>
                    <a:lnTo>
                      <a:pt x="6" y="109"/>
                    </a:lnTo>
                    <a:lnTo>
                      <a:pt x="0" y="99"/>
                    </a:lnTo>
                    <a:lnTo>
                      <a:pt x="10" y="91"/>
                    </a:lnTo>
                    <a:lnTo>
                      <a:pt x="2" y="77"/>
                    </a:lnTo>
                    <a:lnTo>
                      <a:pt x="18" y="73"/>
                    </a:lnTo>
                    <a:lnTo>
                      <a:pt x="10" y="28"/>
                    </a:lnTo>
                    <a:lnTo>
                      <a:pt x="24" y="26"/>
                    </a:lnTo>
                    <a:lnTo>
                      <a:pt x="36" y="12"/>
                    </a:lnTo>
                    <a:lnTo>
                      <a:pt x="44" y="0"/>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86" name="Freeform 267"/>
              <p:cNvSpPr>
                <a:spLocks/>
              </p:cNvSpPr>
              <p:nvPr/>
            </p:nvSpPr>
            <p:spPr bwMode="auto">
              <a:xfrm>
                <a:off x="7239251" y="5845232"/>
                <a:ext cx="213327" cy="161901"/>
              </a:xfrm>
              <a:custGeom>
                <a:avLst/>
                <a:gdLst>
                  <a:gd name="T0" fmla="*/ 2147483647 w 166"/>
                  <a:gd name="T1" fmla="*/ 2147483647 h 126"/>
                  <a:gd name="T2" fmla="*/ 2147483647 w 166"/>
                  <a:gd name="T3" fmla="*/ 2147483647 h 126"/>
                  <a:gd name="T4" fmla="*/ 2147483647 w 166"/>
                  <a:gd name="T5" fmla="*/ 2147483647 h 126"/>
                  <a:gd name="T6" fmla="*/ 2147483647 w 166"/>
                  <a:gd name="T7" fmla="*/ 2147483647 h 126"/>
                  <a:gd name="T8" fmla="*/ 2147483647 w 166"/>
                  <a:gd name="T9" fmla="*/ 2147483647 h 126"/>
                  <a:gd name="T10" fmla="*/ 2147483647 w 166"/>
                  <a:gd name="T11" fmla="*/ 0 h 126"/>
                  <a:gd name="T12" fmla="*/ 2147483647 w 166"/>
                  <a:gd name="T13" fmla="*/ 2147483647 h 126"/>
                  <a:gd name="T14" fmla="*/ 2147483647 w 166"/>
                  <a:gd name="T15" fmla="*/ 2147483647 h 126"/>
                  <a:gd name="T16" fmla="*/ 2147483647 w 166"/>
                  <a:gd name="T17" fmla="*/ 2147483647 h 126"/>
                  <a:gd name="T18" fmla="*/ 2147483647 w 166"/>
                  <a:gd name="T19" fmla="*/ 2147483647 h 126"/>
                  <a:gd name="T20" fmla="*/ 2147483647 w 166"/>
                  <a:gd name="T21" fmla="*/ 2147483647 h 126"/>
                  <a:gd name="T22" fmla="*/ 2147483647 w 166"/>
                  <a:gd name="T23" fmla="*/ 2147483647 h 126"/>
                  <a:gd name="T24" fmla="*/ 2147483647 w 166"/>
                  <a:gd name="T25" fmla="*/ 2147483647 h 126"/>
                  <a:gd name="T26" fmla="*/ 2147483647 w 166"/>
                  <a:gd name="T27" fmla="*/ 2147483647 h 126"/>
                  <a:gd name="T28" fmla="*/ 2147483647 w 166"/>
                  <a:gd name="T29" fmla="*/ 2147483647 h 126"/>
                  <a:gd name="T30" fmla="*/ 2147483647 w 166"/>
                  <a:gd name="T31" fmla="*/ 2147483647 h 126"/>
                  <a:gd name="T32" fmla="*/ 2147483647 w 166"/>
                  <a:gd name="T33" fmla="*/ 2147483647 h 126"/>
                  <a:gd name="T34" fmla="*/ 2147483647 w 166"/>
                  <a:gd name="T35" fmla="*/ 2147483647 h 126"/>
                  <a:gd name="T36" fmla="*/ 2147483647 w 166"/>
                  <a:gd name="T37" fmla="*/ 2147483647 h 126"/>
                  <a:gd name="T38" fmla="*/ 2147483647 w 166"/>
                  <a:gd name="T39" fmla="*/ 2147483647 h 126"/>
                  <a:gd name="T40" fmla="*/ 2147483647 w 166"/>
                  <a:gd name="T41" fmla="*/ 2147483647 h 126"/>
                  <a:gd name="T42" fmla="*/ 2147483647 w 166"/>
                  <a:gd name="T43" fmla="*/ 2147483647 h 126"/>
                  <a:gd name="T44" fmla="*/ 2147483647 w 166"/>
                  <a:gd name="T45" fmla="*/ 2147483647 h 126"/>
                  <a:gd name="T46" fmla="*/ 2147483647 w 166"/>
                  <a:gd name="T47" fmla="*/ 2147483647 h 126"/>
                  <a:gd name="T48" fmla="*/ 2147483647 w 166"/>
                  <a:gd name="T49" fmla="*/ 2147483647 h 126"/>
                  <a:gd name="T50" fmla="*/ 2147483647 w 166"/>
                  <a:gd name="T51" fmla="*/ 2147483647 h 126"/>
                  <a:gd name="T52" fmla="*/ 2147483647 w 166"/>
                  <a:gd name="T53" fmla="*/ 2147483647 h 126"/>
                  <a:gd name="T54" fmla="*/ 2147483647 w 166"/>
                  <a:gd name="T55" fmla="*/ 2147483647 h 126"/>
                  <a:gd name="T56" fmla="*/ 2147483647 w 166"/>
                  <a:gd name="T57" fmla="*/ 2147483647 h 126"/>
                  <a:gd name="T58" fmla="*/ 2147483647 w 166"/>
                  <a:gd name="T59" fmla="*/ 2147483647 h 126"/>
                  <a:gd name="T60" fmla="*/ 2147483647 w 166"/>
                  <a:gd name="T61" fmla="*/ 2147483647 h 126"/>
                  <a:gd name="T62" fmla="*/ 2147483647 w 166"/>
                  <a:gd name="T63" fmla="*/ 2147483647 h 126"/>
                  <a:gd name="T64" fmla="*/ 0 w 166"/>
                  <a:gd name="T65" fmla="*/ 2147483647 h 126"/>
                  <a:gd name="T66" fmla="*/ 2147483647 w 166"/>
                  <a:gd name="T67" fmla="*/ 2147483647 h 126"/>
                  <a:gd name="T68" fmla="*/ 2147483647 w 166"/>
                  <a:gd name="T69" fmla="*/ 2147483647 h 126"/>
                  <a:gd name="T70" fmla="*/ 2147483647 w 166"/>
                  <a:gd name="T71" fmla="*/ 2147483647 h 126"/>
                  <a:gd name="T72" fmla="*/ 2147483647 w 166"/>
                  <a:gd name="T73" fmla="*/ 2147483647 h 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
                  <a:gd name="T112" fmla="*/ 0 h 126"/>
                  <a:gd name="T113" fmla="*/ 166 w 166"/>
                  <a:gd name="T114" fmla="*/ 126 h 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 h="126">
                    <a:moveTo>
                      <a:pt x="26" y="14"/>
                    </a:moveTo>
                    <a:lnTo>
                      <a:pt x="36" y="16"/>
                    </a:lnTo>
                    <a:lnTo>
                      <a:pt x="46" y="2"/>
                    </a:lnTo>
                    <a:lnTo>
                      <a:pt x="54" y="10"/>
                    </a:lnTo>
                    <a:lnTo>
                      <a:pt x="68" y="8"/>
                    </a:lnTo>
                    <a:lnTo>
                      <a:pt x="80" y="0"/>
                    </a:lnTo>
                    <a:lnTo>
                      <a:pt x="98" y="4"/>
                    </a:lnTo>
                    <a:lnTo>
                      <a:pt x="112" y="4"/>
                    </a:lnTo>
                    <a:lnTo>
                      <a:pt x="126" y="10"/>
                    </a:lnTo>
                    <a:lnTo>
                      <a:pt x="122" y="18"/>
                    </a:lnTo>
                    <a:lnTo>
                      <a:pt x="138" y="24"/>
                    </a:lnTo>
                    <a:lnTo>
                      <a:pt x="134" y="36"/>
                    </a:lnTo>
                    <a:lnTo>
                      <a:pt x="152" y="50"/>
                    </a:lnTo>
                    <a:lnTo>
                      <a:pt x="154" y="70"/>
                    </a:lnTo>
                    <a:lnTo>
                      <a:pt x="166" y="72"/>
                    </a:lnTo>
                    <a:lnTo>
                      <a:pt x="166" y="82"/>
                    </a:lnTo>
                    <a:lnTo>
                      <a:pt x="154" y="84"/>
                    </a:lnTo>
                    <a:lnTo>
                      <a:pt x="152" y="98"/>
                    </a:lnTo>
                    <a:lnTo>
                      <a:pt x="132" y="104"/>
                    </a:lnTo>
                    <a:lnTo>
                      <a:pt x="136" y="118"/>
                    </a:lnTo>
                    <a:lnTo>
                      <a:pt x="124" y="118"/>
                    </a:lnTo>
                    <a:lnTo>
                      <a:pt x="122" y="126"/>
                    </a:lnTo>
                    <a:lnTo>
                      <a:pt x="106" y="126"/>
                    </a:lnTo>
                    <a:lnTo>
                      <a:pt x="84" y="110"/>
                    </a:lnTo>
                    <a:lnTo>
                      <a:pt x="68" y="120"/>
                    </a:lnTo>
                    <a:lnTo>
                      <a:pt x="56" y="116"/>
                    </a:lnTo>
                    <a:lnTo>
                      <a:pt x="54" y="104"/>
                    </a:lnTo>
                    <a:lnTo>
                      <a:pt x="42" y="104"/>
                    </a:lnTo>
                    <a:lnTo>
                      <a:pt x="36" y="106"/>
                    </a:lnTo>
                    <a:lnTo>
                      <a:pt x="24" y="100"/>
                    </a:lnTo>
                    <a:lnTo>
                      <a:pt x="10" y="78"/>
                    </a:lnTo>
                    <a:lnTo>
                      <a:pt x="10" y="66"/>
                    </a:lnTo>
                    <a:lnTo>
                      <a:pt x="0" y="58"/>
                    </a:lnTo>
                    <a:lnTo>
                      <a:pt x="6" y="42"/>
                    </a:lnTo>
                    <a:lnTo>
                      <a:pt x="14" y="38"/>
                    </a:lnTo>
                    <a:lnTo>
                      <a:pt x="14" y="28"/>
                    </a:lnTo>
                    <a:lnTo>
                      <a:pt x="26" y="14"/>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87" name="Freeform 268"/>
              <p:cNvSpPr>
                <a:spLocks/>
              </p:cNvSpPr>
              <p:nvPr/>
            </p:nvSpPr>
            <p:spPr bwMode="auto">
              <a:xfrm>
                <a:off x="7213549" y="5629364"/>
                <a:ext cx="190195" cy="236427"/>
              </a:xfrm>
              <a:custGeom>
                <a:avLst/>
                <a:gdLst>
                  <a:gd name="T0" fmla="*/ 2147483647 w 148"/>
                  <a:gd name="T1" fmla="*/ 2147483647 h 184"/>
                  <a:gd name="T2" fmla="*/ 2147483647 w 148"/>
                  <a:gd name="T3" fmla="*/ 2147483647 h 184"/>
                  <a:gd name="T4" fmla="*/ 2147483647 w 148"/>
                  <a:gd name="T5" fmla="*/ 2147483647 h 184"/>
                  <a:gd name="T6" fmla="*/ 2147483647 w 148"/>
                  <a:gd name="T7" fmla="*/ 2147483647 h 184"/>
                  <a:gd name="T8" fmla="*/ 2147483647 w 148"/>
                  <a:gd name="T9" fmla="*/ 2147483647 h 184"/>
                  <a:gd name="T10" fmla="*/ 2147483647 w 148"/>
                  <a:gd name="T11" fmla="*/ 2147483647 h 184"/>
                  <a:gd name="T12" fmla="*/ 2147483647 w 148"/>
                  <a:gd name="T13" fmla="*/ 2147483647 h 184"/>
                  <a:gd name="T14" fmla="*/ 2147483647 w 148"/>
                  <a:gd name="T15" fmla="*/ 2147483647 h 184"/>
                  <a:gd name="T16" fmla="*/ 2147483647 w 148"/>
                  <a:gd name="T17" fmla="*/ 2147483647 h 184"/>
                  <a:gd name="T18" fmla="*/ 2147483647 w 148"/>
                  <a:gd name="T19" fmla="*/ 2147483647 h 184"/>
                  <a:gd name="T20" fmla="*/ 2147483647 w 148"/>
                  <a:gd name="T21" fmla="*/ 2147483647 h 184"/>
                  <a:gd name="T22" fmla="*/ 2147483647 w 148"/>
                  <a:gd name="T23" fmla="*/ 2147483647 h 184"/>
                  <a:gd name="T24" fmla="*/ 2147483647 w 148"/>
                  <a:gd name="T25" fmla="*/ 2147483647 h 184"/>
                  <a:gd name="T26" fmla="*/ 2147483647 w 148"/>
                  <a:gd name="T27" fmla="*/ 2147483647 h 184"/>
                  <a:gd name="T28" fmla="*/ 2147483647 w 148"/>
                  <a:gd name="T29" fmla="*/ 2147483647 h 184"/>
                  <a:gd name="T30" fmla="*/ 2147483647 w 148"/>
                  <a:gd name="T31" fmla="*/ 2147483647 h 184"/>
                  <a:gd name="T32" fmla="*/ 2147483647 w 148"/>
                  <a:gd name="T33" fmla="*/ 2147483647 h 184"/>
                  <a:gd name="T34" fmla="*/ 2147483647 w 148"/>
                  <a:gd name="T35" fmla="*/ 2147483647 h 184"/>
                  <a:gd name="T36" fmla="*/ 2147483647 w 148"/>
                  <a:gd name="T37" fmla="*/ 2147483647 h 184"/>
                  <a:gd name="T38" fmla="*/ 2147483647 w 148"/>
                  <a:gd name="T39" fmla="*/ 2147483647 h 184"/>
                  <a:gd name="T40" fmla="*/ 2147483647 w 148"/>
                  <a:gd name="T41" fmla="*/ 2147483647 h 184"/>
                  <a:gd name="T42" fmla="*/ 2147483647 w 148"/>
                  <a:gd name="T43" fmla="*/ 2147483647 h 184"/>
                  <a:gd name="T44" fmla="*/ 2147483647 w 148"/>
                  <a:gd name="T45" fmla="*/ 2147483647 h 184"/>
                  <a:gd name="T46" fmla="*/ 2147483647 w 148"/>
                  <a:gd name="T47" fmla="*/ 2147483647 h 184"/>
                  <a:gd name="T48" fmla="*/ 2147483647 w 148"/>
                  <a:gd name="T49" fmla="*/ 2147483647 h 184"/>
                  <a:gd name="T50" fmla="*/ 2147483647 w 148"/>
                  <a:gd name="T51" fmla="*/ 2147483647 h 184"/>
                  <a:gd name="T52" fmla="*/ 0 w 148"/>
                  <a:gd name="T53" fmla="*/ 2147483647 h 184"/>
                  <a:gd name="T54" fmla="*/ 2147483647 w 148"/>
                  <a:gd name="T55" fmla="*/ 2147483647 h 184"/>
                  <a:gd name="T56" fmla="*/ 2147483647 w 148"/>
                  <a:gd name="T57" fmla="*/ 2147483647 h 184"/>
                  <a:gd name="T58" fmla="*/ 2147483647 w 148"/>
                  <a:gd name="T59" fmla="*/ 2147483647 h 184"/>
                  <a:gd name="T60" fmla="*/ 2147483647 w 148"/>
                  <a:gd name="T61" fmla="*/ 2147483647 h 184"/>
                  <a:gd name="T62" fmla="*/ 2147483647 w 148"/>
                  <a:gd name="T63" fmla="*/ 0 h 184"/>
                  <a:gd name="T64" fmla="*/ 2147483647 w 148"/>
                  <a:gd name="T65" fmla="*/ 2147483647 h 184"/>
                  <a:gd name="T66" fmla="*/ 2147483647 w 148"/>
                  <a:gd name="T67" fmla="*/ 2147483647 h 184"/>
                  <a:gd name="T68" fmla="*/ 2147483647 w 148"/>
                  <a:gd name="T69" fmla="*/ 2147483647 h 184"/>
                  <a:gd name="T70" fmla="*/ 2147483647 w 148"/>
                  <a:gd name="T71" fmla="*/ 2147483647 h 184"/>
                  <a:gd name="T72" fmla="*/ 2147483647 w 148"/>
                  <a:gd name="T73" fmla="*/ 2147483647 h 184"/>
                  <a:gd name="T74" fmla="*/ 2147483647 w 148"/>
                  <a:gd name="T75" fmla="*/ 2147483647 h 184"/>
                  <a:gd name="T76" fmla="*/ 2147483647 w 148"/>
                  <a:gd name="T77" fmla="*/ 2147483647 h 184"/>
                  <a:gd name="T78" fmla="*/ 2147483647 w 148"/>
                  <a:gd name="T79" fmla="*/ 2147483647 h 184"/>
                  <a:gd name="T80" fmla="*/ 2147483647 w 148"/>
                  <a:gd name="T81" fmla="*/ 2147483647 h 1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8"/>
                  <a:gd name="T124" fmla="*/ 0 h 184"/>
                  <a:gd name="T125" fmla="*/ 148 w 148"/>
                  <a:gd name="T126" fmla="*/ 184 h 1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8" h="184">
                    <a:moveTo>
                      <a:pt x="148" y="46"/>
                    </a:moveTo>
                    <a:lnTo>
                      <a:pt x="144" y="58"/>
                    </a:lnTo>
                    <a:lnTo>
                      <a:pt x="134" y="66"/>
                    </a:lnTo>
                    <a:lnTo>
                      <a:pt x="118" y="94"/>
                    </a:lnTo>
                    <a:lnTo>
                      <a:pt x="120" y="108"/>
                    </a:lnTo>
                    <a:lnTo>
                      <a:pt x="130" y="118"/>
                    </a:lnTo>
                    <a:lnTo>
                      <a:pt x="130" y="128"/>
                    </a:lnTo>
                    <a:lnTo>
                      <a:pt x="144" y="136"/>
                    </a:lnTo>
                    <a:lnTo>
                      <a:pt x="132" y="172"/>
                    </a:lnTo>
                    <a:lnTo>
                      <a:pt x="118" y="172"/>
                    </a:lnTo>
                    <a:lnTo>
                      <a:pt x="100" y="168"/>
                    </a:lnTo>
                    <a:lnTo>
                      <a:pt x="88" y="176"/>
                    </a:lnTo>
                    <a:lnTo>
                      <a:pt x="74" y="178"/>
                    </a:lnTo>
                    <a:lnTo>
                      <a:pt x="66" y="170"/>
                    </a:lnTo>
                    <a:lnTo>
                      <a:pt x="56" y="184"/>
                    </a:lnTo>
                    <a:lnTo>
                      <a:pt x="46" y="182"/>
                    </a:lnTo>
                    <a:lnTo>
                      <a:pt x="44" y="172"/>
                    </a:lnTo>
                    <a:lnTo>
                      <a:pt x="50" y="158"/>
                    </a:lnTo>
                    <a:lnTo>
                      <a:pt x="44" y="138"/>
                    </a:lnTo>
                    <a:lnTo>
                      <a:pt x="36" y="134"/>
                    </a:lnTo>
                    <a:lnTo>
                      <a:pt x="36" y="124"/>
                    </a:lnTo>
                    <a:lnTo>
                      <a:pt x="28" y="118"/>
                    </a:lnTo>
                    <a:lnTo>
                      <a:pt x="38" y="92"/>
                    </a:lnTo>
                    <a:lnTo>
                      <a:pt x="30" y="76"/>
                    </a:lnTo>
                    <a:lnTo>
                      <a:pt x="16" y="76"/>
                    </a:lnTo>
                    <a:lnTo>
                      <a:pt x="10" y="58"/>
                    </a:lnTo>
                    <a:lnTo>
                      <a:pt x="0" y="52"/>
                    </a:lnTo>
                    <a:lnTo>
                      <a:pt x="8" y="38"/>
                    </a:lnTo>
                    <a:lnTo>
                      <a:pt x="16" y="22"/>
                    </a:lnTo>
                    <a:lnTo>
                      <a:pt x="24" y="12"/>
                    </a:lnTo>
                    <a:lnTo>
                      <a:pt x="50" y="10"/>
                    </a:lnTo>
                    <a:lnTo>
                      <a:pt x="62" y="0"/>
                    </a:lnTo>
                    <a:lnTo>
                      <a:pt x="66" y="16"/>
                    </a:lnTo>
                    <a:lnTo>
                      <a:pt x="78" y="18"/>
                    </a:lnTo>
                    <a:lnTo>
                      <a:pt x="78" y="26"/>
                    </a:lnTo>
                    <a:lnTo>
                      <a:pt x="96" y="26"/>
                    </a:lnTo>
                    <a:lnTo>
                      <a:pt x="100" y="36"/>
                    </a:lnTo>
                    <a:lnTo>
                      <a:pt x="120" y="30"/>
                    </a:lnTo>
                    <a:lnTo>
                      <a:pt x="128" y="36"/>
                    </a:lnTo>
                    <a:lnTo>
                      <a:pt x="140" y="34"/>
                    </a:lnTo>
                    <a:lnTo>
                      <a:pt x="148" y="46"/>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88" name="Freeform 269"/>
              <p:cNvSpPr>
                <a:spLocks/>
              </p:cNvSpPr>
              <p:nvPr/>
            </p:nvSpPr>
            <p:spPr bwMode="auto">
              <a:xfrm>
                <a:off x="7398604" y="5567688"/>
                <a:ext cx="192765" cy="172180"/>
              </a:xfrm>
              <a:custGeom>
                <a:avLst/>
                <a:gdLst>
                  <a:gd name="T0" fmla="*/ 2147483647 w 150"/>
                  <a:gd name="T1" fmla="*/ 0 h 134"/>
                  <a:gd name="T2" fmla="*/ 2147483647 w 150"/>
                  <a:gd name="T3" fmla="*/ 2147483647 h 134"/>
                  <a:gd name="T4" fmla="*/ 2147483647 w 150"/>
                  <a:gd name="T5" fmla="*/ 2147483647 h 134"/>
                  <a:gd name="T6" fmla="*/ 2147483647 w 150"/>
                  <a:gd name="T7" fmla="*/ 2147483647 h 134"/>
                  <a:gd name="T8" fmla="*/ 2147483647 w 150"/>
                  <a:gd name="T9" fmla="*/ 2147483647 h 134"/>
                  <a:gd name="T10" fmla="*/ 2147483647 w 150"/>
                  <a:gd name="T11" fmla="*/ 2147483647 h 134"/>
                  <a:gd name="T12" fmla="*/ 2147483647 w 150"/>
                  <a:gd name="T13" fmla="*/ 2147483647 h 134"/>
                  <a:gd name="T14" fmla="*/ 2147483647 w 150"/>
                  <a:gd name="T15" fmla="*/ 2147483647 h 134"/>
                  <a:gd name="T16" fmla="*/ 2147483647 w 150"/>
                  <a:gd name="T17" fmla="*/ 2147483647 h 134"/>
                  <a:gd name="T18" fmla="*/ 2147483647 w 150"/>
                  <a:gd name="T19" fmla="*/ 2147483647 h 134"/>
                  <a:gd name="T20" fmla="*/ 2147483647 w 150"/>
                  <a:gd name="T21" fmla="*/ 2147483647 h 134"/>
                  <a:gd name="T22" fmla="*/ 2147483647 w 150"/>
                  <a:gd name="T23" fmla="*/ 2147483647 h 134"/>
                  <a:gd name="T24" fmla="*/ 2147483647 w 150"/>
                  <a:gd name="T25" fmla="*/ 2147483647 h 134"/>
                  <a:gd name="T26" fmla="*/ 2147483647 w 150"/>
                  <a:gd name="T27" fmla="*/ 2147483647 h 134"/>
                  <a:gd name="T28" fmla="*/ 2147483647 w 150"/>
                  <a:gd name="T29" fmla="*/ 2147483647 h 134"/>
                  <a:gd name="T30" fmla="*/ 2147483647 w 150"/>
                  <a:gd name="T31" fmla="*/ 2147483647 h 134"/>
                  <a:gd name="T32" fmla="*/ 2147483647 w 150"/>
                  <a:gd name="T33" fmla="*/ 2147483647 h 134"/>
                  <a:gd name="T34" fmla="*/ 2147483647 w 150"/>
                  <a:gd name="T35" fmla="*/ 2147483647 h 134"/>
                  <a:gd name="T36" fmla="*/ 2147483647 w 150"/>
                  <a:gd name="T37" fmla="*/ 2147483647 h 134"/>
                  <a:gd name="T38" fmla="*/ 2147483647 w 150"/>
                  <a:gd name="T39" fmla="*/ 2147483647 h 134"/>
                  <a:gd name="T40" fmla="*/ 2147483647 w 150"/>
                  <a:gd name="T41" fmla="*/ 2147483647 h 134"/>
                  <a:gd name="T42" fmla="*/ 0 w 150"/>
                  <a:gd name="T43" fmla="*/ 2147483647 h 134"/>
                  <a:gd name="T44" fmla="*/ 2147483647 w 150"/>
                  <a:gd name="T45" fmla="*/ 2147483647 h 134"/>
                  <a:gd name="T46" fmla="*/ 2147483647 w 150"/>
                  <a:gd name="T47" fmla="*/ 2147483647 h 134"/>
                  <a:gd name="T48" fmla="*/ 2147483647 w 150"/>
                  <a:gd name="T49" fmla="*/ 2147483647 h 134"/>
                  <a:gd name="T50" fmla="*/ 2147483647 w 150"/>
                  <a:gd name="T51" fmla="*/ 2147483647 h 134"/>
                  <a:gd name="T52" fmla="*/ 2147483647 w 150"/>
                  <a:gd name="T53" fmla="*/ 2147483647 h 134"/>
                  <a:gd name="T54" fmla="*/ 2147483647 w 150"/>
                  <a:gd name="T55" fmla="*/ 2147483647 h 134"/>
                  <a:gd name="T56" fmla="*/ 2147483647 w 150"/>
                  <a:gd name="T57" fmla="*/ 2147483647 h 134"/>
                  <a:gd name="T58" fmla="*/ 2147483647 w 150"/>
                  <a:gd name="T59" fmla="*/ 2147483647 h 134"/>
                  <a:gd name="T60" fmla="*/ 2147483647 w 150"/>
                  <a:gd name="T61" fmla="*/ 2147483647 h 134"/>
                  <a:gd name="T62" fmla="*/ 2147483647 w 150"/>
                  <a:gd name="T63" fmla="*/ 2147483647 h 134"/>
                  <a:gd name="T64" fmla="*/ 2147483647 w 150"/>
                  <a:gd name="T65" fmla="*/ 0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134"/>
                  <a:gd name="T101" fmla="*/ 150 w 15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134">
                    <a:moveTo>
                      <a:pt x="62" y="0"/>
                    </a:moveTo>
                    <a:lnTo>
                      <a:pt x="84" y="2"/>
                    </a:lnTo>
                    <a:lnTo>
                      <a:pt x="88" y="8"/>
                    </a:lnTo>
                    <a:lnTo>
                      <a:pt x="102" y="18"/>
                    </a:lnTo>
                    <a:lnTo>
                      <a:pt x="118" y="12"/>
                    </a:lnTo>
                    <a:lnTo>
                      <a:pt x="130" y="26"/>
                    </a:lnTo>
                    <a:lnTo>
                      <a:pt x="130" y="58"/>
                    </a:lnTo>
                    <a:lnTo>
                      <a:pt x="150" y="70"/>
                    </a:lnTo>
                    <a:lnTo>
                      <a:pt x="148" y="90"/>
                    </a:lnTo>
                    <a:lnTo>
                      <a:pt x="132" y="90"/>
                    </a:lnTo>
                    <a:lnTo>
                      <a:pt x="126" y="96"/>
                    </a:lnTo>
                    <a:lnTo>
                      <a:pt x="110" y="98"/>
                    </a:lnTo>
                    <a:lnTo>
                      <a:pt x="102" y="112"/>
                    </a:lnTo>
                    <a:lnTo>
                      <a:pt x="92" y="112"/>
                    </a:lnTo>
                    <a:lnTo>
                      <a:pt x="80" y="124"/>
                    </a:lnTo>
                    <a:lnTo>
                      <a:pt x="72" y="126"/>
                    </a:lnTo>
                    <a:lnTo>
                      <a:pt x="66" y="118"/>
                    </a:lnTo>
                    <a:lnTo>
                      <a:pt x="44" y="118"/>
                    </a:lnTo>
                    <a:lnTo>
                      <a:pt x="34" y="126"/>
                    </a:lnTo>
                    <a:lnTo>
                      <a:pt x="16" y="134"/>
                    </a:lnTo>
                    <a:lnTo>
                      <a:pt x="2" y="120"/>
                    </a:lnTo>
                    <a:lnTo>
                      <a:pt x="0" y="106"/>
                    </a:lnTo>
                    <a:lnTo>
                      <a:pt x="4" y="94"/>
                    </a:lnTo>
                    <a:lnTo>
                      <a:pt x="24" y="90"/>
                    </a:lnTo>
                    <a:lnTo>
                      <a:pt x="30" y="74"/>
                    </a:lnTo>
                    <a:lnTo>
                      <a:pt x="18" y="54"/>
                    </a:lnTo>
                    <a:lnTo>
                      <a:pt x="30" y="48"/>
                    </a:lnTo>
                    <a:lnTo>
                      <a:pt x="24" y="40"/>
                    </a:lnTo>
                    <a:lnTo>
                      <a:pt x="26" y="24"/>
                    </a:lnTo>
                    <a:lnTo>
                      <a:pt x="42" y="22"/>
                    </a:lnTo>
                    <a:lnTo>
                      <a:pt x="42" y="8"/>
                    </a:lnTo>
                    <a:lnTo>
                      <a:pt x="52" y="4"/>
                    </a:lnTo>
                    <a:lnTo>
                      <a:pt x="62" y="0"/>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89" name="Freeform 273"/>
              <p:cNvSpPr>
                <a:spLocks/>
              </p:cNvSpPr>
              <p:nvPr/>
            </p:nvSpPr>
            <p:spPr bwMode="auto">
              <a:xfrm>
                <a:off x="7442298" y="5719309"/>
                <a:ext cx="177344" cy="133633"/>
              </a:xfrm>
              <a:custGeom>
                <a:avLst/>
                <a:gdLst>
                  <a:gd name="T0" fmla="*/ 2147483647 w 138"/>
                  <a:gd name="T1" fmla="*/ 2147483647 h 104"/>
                  <a:gd name="T2" fmla="*/ 2147483647 w 138"/>
                  <a:gd name="T3" fmla="*/ 2147483647 h 104"/>
                  <a:gd name="T4" fmla="*/ 2147483647 w 138"/>
                  <a:gd name="T5" fmla="*/ 2147483647 h 104"/>
                  <a:gd name="T6" fmla="*/ 2147483647 w 138"/>
                  <a:gd name="T7" fmla="*/ 2147483647 h 104"/>
                  <a:gd name="T8" fmla="*/ 2147483647 w 138"/>
                  <a:gd name="T9" fmla="*/ 2147483647 h 104"/>
                  <a:gd name="T10" fmla="*/ 2147483647 w 138"/>
                  <a:gd name="T11" fmla="*/ 2147483647 h 104"/>
                  <a:gd name="T12" fmla="*/ 2147483647 w 138"/>
                  <a:gd name="T13" fmla="*/ 2147483647 h 104"/>
                  <a:gd name="T14" fmla="*/ 2147483647 w 138"/>
                  <a:gd name="T15" fmla="*/ 2147483647 h 104"/>
                  <a:gd name="T16" fmla="*/ 2147483647 w 138"/>
                  <a:gd name="T17" fmla="*/ 2147483647 h 104"/>
                  <a:gd name="T18" fmla="*/ 2147483647 w 138"/>
                  <a:gd name="T19" fmla="*/ 2147483647 h 104"/>
                  <a:gd name="T20" fmla="*/ 2147483647 w 138"/>
                  <a:gd name="T21" fmla="*/ 2147483647 h 104"/>
                  <a:gd name="T22" fmla="*/ 2147483647 w 138"/>
                  <a:gd name="T23" fmla="*/ 2147483647 h 104"/>
                  <a:gd name="T24" fmla="*/ 2147483647 w 138"/>
                  <a:gd name="T25" fmla="*/ 2147483647 h 104"/>
                  <a:gd name="T26" fmla="*/ 2147483647 w 138"/>
                  <a:gd name="T27" fmla="*/ 2147483647 h 104"/>
                  <a:gd name="T28" fmla="*/ 2147483647 w 138"/>
                  <a:gd name="T29" fmla="*/ 2147483647 h 104"/>
                  <a:gd name="T30" fmla="*/ 0 w 138"/>
                  <a:gd name="T31" fmla="*/ 2147483647 h 104"/>
                  <a:gd name="T32" fmla="*/ 2147483647 w 138"/>
                  <a:gd name="T33" fmla="*/ 2147483647 h 104"/>
                  <a:gd name="T34" fmla="*/ 0 w 138"/>
                  <a:gd name="T35" fmla="*/ 2147483647 h 104"/>
                  <a:gd name="T36" fmla="*/ 2147483647 w 138"/>
                  <a:gd name="T37" fmla="*/ 0 h 104"/>
                  <a:gd name="T38" fmla="*/ 2147483647 w 138"/>
                  <a:gd name="T39" fmla="*/ 0 h 104"/>
                  <a:gd name="T40" fmla="*/ 2147483647 w 138"/>
                  <a:gd name="T41" fmla="*/ 2147483647 h 104"/>
                  <a:gd name="T42" fmla="*/ 2147483647 w 138"/>
                  <a:gd name="T43" fmla="*/ 2147483647 h 104"/>
                  <a:gd name="T44" fmla="*/ 2147483647 w 138"/>
                  <a:gd name="T45" fmla="*/ 2147483647 h 104"/>
                  <a:gd name="T46" fmla="*/ 2147483647 w 138"/>
                  <a:gd name="T47" fmla="*/ 2147483647 h 104"/>
                  <a:gd name="T48" fmla="*/ 2147483647 w 138"/>
                  <a:gd name="T49" fmla="*/ 2147483647 h 104"/>
                  <a:gd name="T50" fmla="*/ 2147483647 w 138"/>
                  <a:gd name="T51" fmla="*/ 2147483647 h 104"/>
                  <a:gd name="T52" fmla="*/ 2147483647 w 138"/>
                  <a:gd name="T53" fmla="*/ 2147483647 h 104"/>
                  <a:gd name="T54" fmla="*/ 2147483647 w 138"/>
                  <a:gd name="T55" fmla="*/ 2147483647 h 104"/>
                  <a:gd name="T56" fmla="*/ 2147483647 w 138"/>
                  <a:gd name="T57" fmla="*/ 2147483647 h 104"/>
                  <a:gd name="T58" fmla="*/ 2147483647 w 138"/>
                  <a:gd name="T59" fmla="*/ 2147483647 h 104"/>
                  <a:gd name="T60" fmla="*/ 2147483647 w 138"/>
                  <a:gd name="T61" fmla="*/ 2147483647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
                  <a:gd name="T94" fmla="*/ 0 h 104"/>
                  <a:gd name="T95" fmla="*/ 138 w 1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 h="104">
                    <a:moveTo>
                      <a:pt x="136" y="80"/>
                    </a:moveTo>
                    <a:lnTo>
                      <a:pt x="126" y="84"/>
                    </a:lnTo>
                    <a:lnTo>
                      <a:pt x="126" y="92"/>
                    </a:lnTo>
                    <a:lnTo>
                      <a:pt x="118" y="98"/>
                    </a:lnTo>
                    <a:lnTo>
                      <a:pt x="106" y="96"/>
                    </a:lnTo>
                    <a:lnTo>
                      <a:pt x="94" y="88"/>
                    </a:lnTo>
                    <a:lnTo>
                      <a:pt x="86" y="90"/>
                    </a:lnTo>
                    <a:lnTo>
                      <a:pt x="86" y="102"/>
                    </a:lnTo>
                    <a:lnTo>
                      <a:pt x="72" y="104"/>
                    </a:lnTo>
                    <a:lnTo>
                      <a:pt x="54" y="92"/>
                    </a:lnTo>
                    <a:lnTo>
                      <a:pt x="54" y="78"/>
                    </a:lnTo>
                    <a:lnTo>
                      <a:pt x="42" y="76"/>
                    </a:lnTo>
                    <a:lnTo>
                      <a:pt x="26" y="58"/>
                    </a:lnTo>
                    <a:lnTo>
                      <a:pt x="24" y="46"/>
                    </a:lnTo>
                    <a:lnTo>
                      <a:pt x="8" y="48"/>
                    </a:lnTo>
                    <a:lnTo>
                      <a:pt x="0" y="38"/>
                    </a:lnTo>
                    <a:lnTo>
                      <a:pt x="8" y="20"/>
                    </a:lnTo>
                    <a:lnTo>
                      <a:pt x="0" y="8"/>
                    </a:lnTo>
                    <a:lnTo>
                      <a:pt x="10" y="0"/>
                    </a:lnTo>
                    <a:lnTo>
                      <a:pt x="32" y="0"/>
                    </a:lnTo>
                    <a:lnTo>
                      <a:pt x="38" y="8"/>
                    </a:lnTo>
                    <a:lnTo>
                      <a:pt x="46" y="6"/>
                    </a:lnTo>
                    <a:lnTo>
                      <a:pt x="62" y="18"/>
                    </a:lnTo>
                    <a:lnTo>
                      <a:pt x="84" y="24"/>
                    </a:lnTo>
                    <a:lnTo>
                      <a:pt x="100" y="14"/>
                    </a:lnTo>
                    <a:lnTo>
                      <a:pt x="104" y="36"/>
                    </a:lnTo>
                    <a:lnTo>
                      <a:pt x="128" y="42"/>
                    </a:lnTo>
                    <a:lnTo>
                      <a:pt x="118" y="52"/>
                    </a:lnTo>
                    <a:lnTo>
                      <a:pt x="116" y="62"/>
                    </a:lnTo>
                    <a:lnTo>
                      <a:pt x="138" y="64"/>
                    </a:lnTo>
                    <a:lnTo>
                      <a:pt x="136" y="80"/>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90" name="Freeform 277"/>
              <p:cNvSpPr>
                <a:spLocks/>
              </p:cNvSpPr>
              <p:nvPr/>
            </p:nvSpPr>
            <p:spPr bwMode="auto">
              <a:xfrm>
                <a:off x="7375472" y="5950596"/>
                <a:ext cx="228748" cy="163185"/>
              </a:xfrm>
              <a:custGeom>
                <a:avLst/>
                <a:gdLst>
                  <a:gd name="T0" fmla="*/ 2147483647 w 178"/>
                  <a:gd name="T1" fmla="*/ 2147483647 h 127"/>
                  <a:gd name="T2" fmla="*/ 2147483647 w 178"/>
                  <a:gd name="T3" fmla="*/ 2147483647 h 127"/>
                  <a:gd name="T4" fmla="*/ 2147483647 w 178"/>
                  <a:gd name="T5" fmla="*/ 2147483647 h 127"/>
                  <a:gd name="T6" fmla="*/ 2147483647 w 178"/>
                  <a:gd name="T7" fmla="*/ 2147483647 h 127"/>
                  <a:gd name="T8" fmla="*/ 2147483647 w 178"/>
                  <a:gd name="T9" fmla="*/ 2147483647 h 127"/>
                  <a:gd name="T10" fmla="*/ 2147483647 w 178"/>
                  <a:gd name="T11" fmla="*/ 2147483647 h 127"/>
                  <a:gd name="T12" fmla="*/ 2147483647 w 178"/>
                  <a:gd name="T13" fmla="*/ 2147483647 h 127"/>
                  <a:gd name="T14" fmla="*/ 2147483647 w 178"/>
                  <a:gd name="T15" fmla="*/ 2147483647 h 127"/>
                  <a:gd name="T16" fmla="*/ 2147483647 w 178"/>
                  <a:gd name="T17" fmla="*/ 2147483647 h 127"/>
                  <a:gd name="T18" fmla="*/ 2147483647 w 178"/>
                  <a:gd name="T19" fmla="*/ 2147483647 h 127"/>
                  <a:gd name="T20" fmla="*/ 2147483647 w 178"/>
                  <a:gd name="T21" fmla="*/ 2147483647 h 127"/>
                  <a:gd name="T22" fmla="*/ 2147483647 w 178"/>
                  <a:gd name="T23" fmla="*/ 2147483647 h 127"/>
                  <a:gd name="T24" fmla="*/ 2147483647 w 178"/>
                  <a:gd name="T25" fmla="*/ 2147483647 h 127"/>
                  <a:gd name="T26" fmla="*/ 2147483647 w 178"/>
                  <a:gd name="T27" fmla="*/ 2147483647 h 127"/>
                  <a:gd name="T28" fmla="*/ 2147483647 w 178"/>
                  <a:gd name="T29" fmla="*/ 2147483647 h 127"/>
                  <a:gd name="T30" fmla="*/ 2147483647 w 178"/>
                  <a:gd name="T31" fmla="*/ 2147483647 h 127"/>
                  <a:gd name="T32" fmla="*/ 2147483647 w 178"/>
                  <a:gd name="T33" fmla="*/ 2147483647 h 127"/>
                  <a:gd name="T34" fmla="*/ 2147483647 w 178"/>
                  <a:gd name="T35" fmla="*/ 2147483647 h 127"/>
                  <a:gd name="T36" fmla="*/ 2147483647 w 178"/>
                  <a:gd name="T37" fmla="*/ 2147483647 h 127"/>
                  <a:gd name="T38" fmla="*/ 2147483647 w 178"/>
                  <a:gd name="T39" fmla="*/ 2147483647 h 127"/>
                  <a:gd name="T40" fmla="*/ 2147483647 w 178"/>
                  <a:gd name="T41" fmla="*/ 2147483647 h 127"/>
                  <a:gd name="T42" fmla="*/ 0 w 178"/>
                  <a:gd name="T43" fmla="*/ 2147483647 h 127"/>
                  <a:gd name="T44" fmla="*/ 2147483647 w 178"/>
                  <a:gd name="T45" fmla="*/ 2147483647 h 127"/>
                  <a:gd name="T46" fmla="*/ 2147483647 w 178"/>
                  <a:gd name="T47" fmla="*/ 2147483647 h 127"/>
                  <a:gd name="T48" fmla="*/ 2147483647 w 178"/>
                  <a:gd name="T49" fmla="*/ 2147483647 h 127"/>
                  <a:gd name="T50" fmla="*/ 2147483647 w 178"/>
                  <a:gd name="T51" fmla="*/ 2147483647 h 127"/>
                  <a:gd name="T52" fmla="*/ 2147483647 w 178"/>
                  <a:gd name="T53" fmla="*/ 2147483647 h 127"/>
                  <a:gd name="T54" fmla="*/ 2147483647 w 178"/>
                  <a:gd name="T55" fmla="*/ 2147483647 h 127"/>
                  <a:gd name="T56" fmla="*/ 2147483647 w 178"/>
                  <a:gd name="T57" fmla="*/ 0 h 127"/>
                  <a:gd name="T58" fmla="*/ 2147483647 w 178"/>
                  <a:gd name="T59" fmla="*/ 2147483647 h 127"/>
                  <a:gd name="T60" fmla="*/ 2147483647 w 178"/>
                  <a:gd name="T61" fmla="*/ 2147483647 h 127"/>
                  <a:gd name="T62" fmla="*/ 2147483647 w 178"/>
                  <a:gd name="T63" fmla="*/ 2147483647 h 127"/>
                  <a:gd name="T64" fmla="*/ 2147483647 w 178"/>
                  <a:gd name="T65" fmla="*/ 2147483647 h 127"/>
                  <a:gd name="T66" fmla="*/ 2147483647 w 178"/>
                  <a:gd name="T67" fmla="*/ 2147483647 h 127"/>
                  <a:gd name="T68" fmla="*/ 2147483647 w 178"/>
                  <a:gd name="T69" fmla="*/ 2147483647 h 127"/>
                  <a:gd name="T70" fmla="*/ 2147483647 w 178"/>
                  <a:gd name="T71" fmla="*/ 2147483647 h 127"/>
                  <a:gd name="T72" fmla="*/ 2147483647 w 178"/>
                  <a:gd name="T73" fmla="*/ 2147483647 h 127"/>
                  <a:gd name="T74" fmla="*/ 2147483647 w 178"/>
                  <a:gd name="T75" fmla="*/ 2147483647 h 127"/>
                  <a:gd name="T76" fmla="*/ 2147483647 w 178"/>
                  <a:gd name="T77" fmla="*/ 2147483647 h 127"/>
                  <a:gd name="T78" fmla="*/ 2147483647 w 178"/>
                  <a:gd name="T79" fmla="*/ 2147483647 h 127"/>
                  <a:gd name="T80" fmla="*/ 2147483647 w 178"/>
                  <a:gd name="T81" fmla="*/ 2147483647 h 127"/>
                  <a:gd name="T82" fmla="*/ 2147483647 w 178"/>
                  <a:gd name="T83" fmla="*/ 2147483647 h 127"/>
                  <a:gd name="T84" fmla="*/ 2147483647 w 178"/>
                  <a:gd name="T85" fmla="*/ 2147483647 h 127"/>
                  <a:gd name="T86" fmla="*/ 2147483647 w 178"/>
                  <a:gd name="T87" fmla="*/ 2147483647 h 127"/>
                  <a:gd name="T88" fmla="*/ 2147483647 w 178"/>
                  <a:gd name="T89" fmla="*/ 2147483647 h 127"/>
                  <a:gd name="T90" fmla="*/ 2147483647 w 178"/>
                  <a:gd name="T91" fmla="*/ 2147483647 h 1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127"/>
                  <a:gd name="T140" fmla="*/ 178 w 178"/>
                  <a:gd name="T141" fmla="*/ 127 h 1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127">
                    <a:moveTo>
                      <a:pt x="168" y="103"/>
                    </a:moveTo>
                    <a:lnTo>
                      <a:pt x="162" y="111"/>
                    </a:lnTo>
                    <a:lnTo>
                      <a:pt x="162" y="125"/>
                    </a:lnTo>
                    <a:lnTo>
                      <a:pt x="144" y="127"/>
                    </a:lnTo>
                    <a:lnTo>
                      <a:pt x="136" y="119"/>
                    </a:lnTo>
                    <a:lnTo>
                      <a:pt x="126" y="125"/>
                    </a:lnTo>
                    <a:lnTo>
                      <a:pt x="114" y="125"/>
                    </a:lnTo>
                    <a:lnTo>
                      <a:pt x="98" y="119"/>
                    </a:lnTo>
                    <a:lnTo>
                      <a:pt x="100" y="109"/>
                    </a:lnTo>
                    <a:lnTo>
                      <a:pt x="82" y="101"/>
                    </a:lnTo>
                    <a:lnTo>
                      <a:pt x="74" y="111"/>
                    </a:lnTo>
                    <a:lnTo>
                      <a:pt x="62" y="109"/>
                    </a:lnTo>
                    <a:lnTo>
                      <a:pt x="52" y="95"/>
                    </a:lnTo>
                    <a:lnTo>
                      <a:pt x="54" y="83"/>
                    </a:lnTo>
                    <a:lnTo>
                      <a:pt x="56" y="75"/>
                    </a:lnTo>
                    <a:lnTo>
                      <a:pt x="48" y="65"/>
                    </a:lnTo>
                    <a:lnTo>
                      <a:pt x="40" y="59"/>
                    </a:lnTo>
                    <a:lnTo>
                      <a:pt x="34" y="69"/>
                    </a:lnTo>
                    <a:lnTo>
                      <a:pt x="26" y="67"/>
                    </a:lnTo>
                    <a:lnTo>
                      <a:pt x="16" y="63"/>
                    </a:lnTo>
                    <a:lnTo>
                      <a:pt x="8" y="53"/>
                    </a:lnTo>
                    <a:lnTo>
                      <a:pt x="0" y="44"/>
                    </a:lnTo>
                    <a:lnTo>
                      <a:pt x="16" y="44"/>
                    </a:lnTo>
                    <a:lnTo>
                      <a:pt x="18" y="36"/>
                    </a:lnTo>
                    <a:lnTo>
                      <a:pt x="30" y="36"/>
                    </a:lnTo>
                    <a:lnTo>
                      <a:pt x="26" y="22"/>
                    </a:lnTo>
                    <a:lnTo>
                      <a:pt x="46" y="16"/>
                    </a:lnTo>
                    <a:lnTo>
                      <a:pt x="48" y="2"/>
                    </a:lnTo>
                    <a:lnTo>
                      <a:pt x="60" y="0"/>
                    </a:lnTo>
                    <a:lnTo>
                      <a:pt x="68" y="14"/>
                    </a:lnTo>
                    <a:lnTo>
                      <a:pt x="80" y="14"/>
                    </a:lnTo>
                    <a:lnTo>
                      <a:pt x="90" y="20"/>
                    </a:lnTo>
                    <a:lnTo>
                      <a:pt x="96" y="34"/>
                    </a:lnTo>
                    <a:lnTo>
                      <a:pt x="92" y="46"/>
                    </a:lnTo>
                    <a:lnTo>
                      <a:pt x="100" y="65"/>
                    </a:lnTo>
                    <a:lnTo>
                      <a:pt x="110" y="77"/>
                    </a:lnTo>
                    <a:lnTo>
                      <a:pt x="120" y="77"/>
                    </a:lnTo>
                    <a:lnTo>
                      <a:pt x="124" y="65"/>
                    </a:lnTo>
                    <a:lnTo>
                      <a:pt x="144" y="67"/>
                    </a:lnTo>
                    <a:lnTo>
                      <a:pt x="150" y="59"/>
                    </a:lnTo>
                    <a:lnTo>
                      <a:pt x="162" y="59"/>
                    </a:lnTo>
                    <a:lnTo>
                      <a:pt x="158" y="71"/>
                    </a:lnTo>
                    <a:lnTo>
                      <a:pt x="166" y="75"/>
                    </a:lnTo>
                    <a:lnTo>
                      <a:pt x="178" y="79"/>
                    </a:lnTo>
                    <a:lnTo>
                      <a:pt x="168" y="93"/>
                    </a:lnTo>
                    <a:lnTo>
                      <a:pt x="168" y="103"/>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91" name="Freeform 280"/>
              <p:cNvSpPr>
                <a:spLocks/>
              </p:cNvSpPr>
              <p:nvPr/>
            </p:nvSpPr>
            <p:spPr bwMode="auto">
              <a:xfrm>
                <a:off x="6840870" y="6208866"/>
                <a:ext cx="316135" cy="357210"/>
              </a:xfrm>
              <a:custGeom>
                <a:avLst/>
                <a:gdLst>
                  <a:gd name="T0" fmla="*/ 2147483647 w 246"/>
                  <a:gd name="T1" fmla="*/ 2147483647 h 278"/>
                  <a:gd name="T2" fmla="*/ 2147483647 w 246"/>
                  <a:gd name="T3" fmla="*/ 2147483647 h 278"/>
                  <a:gd name="T4" fmla="*/ 2147483647 w 246"/>
                  <a:gd name="T5" fmla="*/ 2147483647 h 278"/>
                  <a:gd name="T6" fmla="*/ 2147483647 w 246"/>
                  <a:gd name="T7" fmla="*/ 2147483647 h 278"/>
                  <a:gd name="T8" fmla="*/ 2147483647 w 246"/>
                  <a:gd name="T9" fmla="*/ 2147483647 h 278"/>
                  <a:gd name="T10" fmla="*/ 2147483647 w 246"/>
                  <a:gd name="T11" fmla="*/ 2147483647 h 278"/>
                  <a:gd name="T12" fmla="*/ 2147483647 w 246"/>
                  <a:gd name="T13" fmla="*/ 2147483647 h 278"/>
                  <a:gd name="T14" fmla="*/ 2147483647 w 246"/>
                  <a:gd name="T15" fmla="*/ 2147483647 h 278"/>
                  <a:gd name="T16" fmla="*/ 2147483647 w 246"/>
                  <a:gd name="T17" fmla="*/ 2147483647 h 278"/>
                  <a:gd name="T18" fmla="*/ 2147483647 w 246"/>
                  <a:gd name="T19" fmla="*/ 2147483647 h 278"/>
                  <a:gd name="T20" fmla="*/ 2147483647 w 246"/>
                  <a:gd name="T21" fmla="*/ 2147483647 h 278"/>
                  <a:gd name="T22" fmla="*/ 2147483647 w 246"/>
                  <a:gd name="T23" fmla="*/ 2147483647 h 278"/>
                  <a:gd name="T24" fmla="*/ 2147483647 w 246"/>
                  <a:gd name="T25" fmla="*/ 2147483647 h 278"/>
                  <a:gd name="T26" fmla="*/ 2147483647 w 246"/>
                  <a:gd name="T27" fmla="*/ 2147483647 h 278"/>
                  <a:gd name="T28" fmla="*/ 2147483647 w 246"/>
                  <a:gd name="T29" fmla="*/ 2147483647 h 278"/>
                  <a:gd name="T30" fmla="*/ 2147483647 w 246"/>
                  <a:gd name="T31" fmla="*/ 2147483647 h 278"/>
                  <a:gd name="T32" fmla="*/ 2147483647 w 246"/>
                  <a:gd name="T33" fmla="*/ 2147483647 h 278"/>
                  <a:gd name="T34" fmla="*/ 2147483647 w 246"/>
                  <a:gd name="T35" fmla="*/ 2147483647 h 278"/>
                  <a:gd name="T36" fmla="*/ 2147483647 w 246"/>
                  <a:gd name="T37" fmla="*/ 2147483647 h 278"/>
                  <a:gd name="T38" fmla="*/ 2147483647 w 246"/>
                  <a:gd name="T39" fmla="*/ 2147483647 h 278"/>
                  <a:gd name="T40" fmla="*/ 2147483647 w 246"/>
                  <a:gd name="T41" fmla="*/ 2147483647 h 278"/>
                  <a:gd name="T42" fmla="*/ 2147483647 w 246"/>
                  <a:gd name="T43" fmla="*/ 2147483647 h 278"/>
                  <a:gd name="T44" fmla="*/ 2147483647 w 246"/>
                  <a:gd name="T45" fmla="*/ 2147483647 h 278"/>
                  <a:gd name="T46" fmla="*/ 2147483647 w 246"/>
                  <a:gd name="T47" fmla="*/ 2147483647 h 278"/>
                  <a:gd name="T48" fmla="*/ 2147483647 w 246"/>
                  <a:gd name="T49" fmla="*/ 2147483647 h 278"/>
                  <a:gd name="T50" fmla="*/ 2147483647 w 246"/>
                  <a:gd name="T51" fmla="*/ 2147483647 h 278"/>
                  <a:gd name="T52" fmla="*/ 2147483647 w 246"/>
                  <a:gd name="T53" fmla="*/ 2147483647 h 278"/>
                  <a:gd name="T54" fmla="*/ 2147483647 w 246"/>
                  <a:gd name="T55" fmla="*/ 2147483647 h 278"/>
                  <a:gd name="T56" fmla="*/ 2147483647 w 246"/>
                  <a:gd name="T57" fmla="*/ 2147483647 h 278"/>
                  <a:gd name="T58" fmla="*/ 2147483647 w 246"/>
                  <a:gd name="T59" fmla="*/ 2147483647 h 278"/>
                  <a:gd name="T60" fmla="*/ 2147483647 w 246"/>
                  <a:gd name="T61" fmla="*/ 2147483647 h 278"/>
                  <a:gd name="T62" fmla="*/ 2147483647 w 246"/>
                  <a:gd name="T63" fmla="*/ 2147483647 h 278"/>
                  <a:gd name="T64" fmla="*/ 2147483647 w 246"/>
                  <a:gd name="T65" fmla="*/ 0 h 278"/>
                  <a:gd name="T66" fmla="*/ 2147483647 w 246"/>
                  <a:gd name="T67" fmla="*/ 2147483647 h 278"/>
                  <a:gd name="T68" fmla="*/ 2147483647 w 246"/>
                  <a:gd name="T69" fmla="*/ 2147483647 h 2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6"/>
                  <a:gd name="T106" fmla="*/ 0 h 278"/>
                  <a:gd name="T107" fmla="*/ 246 w 246"/>
                  <a:gd name="T108" fmla="*/ 278 h 2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6" h="278">
                    <a:moveTo>
                      <a:pt x="238" y="14"/>
                    </a:moveTo>
                    <a:lnTo>
                      <a:pt x="238" y="32"/>
                    </a:lnTo>
                    <a:lnTo>
                      <a:pt x="246" y="40"/>
                    </a:lnTo>
                    <a:lnTo>
                      <a:pt x="246" y="58"/>
                    </a:lnTo>
                    <a:lnTo>
                      <a:pt x="220" y="74"/>
                    </a:lnTo>
                    <a:lnTo>
                      <a:pt x="228" y="88"/>
                    </a:lnTo>
                    <a:lnTo>
                      <a:pt x="226" y="100"/>
                    </a:lnTo>
                    <a:lnTo>
                      <a:pt x="232" y="106"/>
                    </a:lnTo>
                    <a:lnTo>
                      <a:pt x="216" y="126"/>
                    </a:lnTo>
                    <a:lnTo>
                      <a:pt x="200" y="122"/>
                    </a:lnTo>
                    <a:lnTo>
                      <a:pt x="188" y="122"/>
                    </a:lnTo>
                    <a:lnTo>
                      <a:pt x="186" y="128"/>
                    </a:lnTo>
                    <a:lnTo>
                      <a:pt x="178" y="130"/>
                    </a:lnTo>
                    <a:lnTo>
                      <a:pt x="172" y="138"/>
                    </a:lnTo>
                    <a:lnTo>
                      <a:pt x="184" y="152"/>
                    </a:lnTo>
                    <a:lnTo>
                      <a:pt x="186" y="170"/>
                    </a:lnTo>
                    <a:lnTo>
                      <a:pt x="182" y="190"/>
                    </a:lnTo>
                    <a:lnTo>
                      <a:pt x="188" y="202"/>
                    </a:lnTo>
                    <a:lnTo>
                      <a:pt x="204" y="210"/>
                    </a:lnTo>
                    <a:lnTo>
                      <a:pt x="202" y="226"/>
                    </a:lnTo>
                    <a:lnTo>
                      <a:pt x="216" y="228"/>
                    </a:lnTo>
                    <a:lnTo>
                      <a:pt x="226" y="226"/>
                    </a:lnTo>
                    <a:lnTo>
                      <a:pt x="226" y="236"/>
                    </a:lnTo>
                    <a:lnTo>
                      <a:pt x="204" y="262"/>
                    </a:lnTo>
                    <a:lnTo>
                      <a:pt x="178" y="260"/>
                    </a:lnTo>
                    <a:lnTo>
                      <a:pt x="170" y="276"/>
                    </a:lnTo>
                    <a:lnTo>
                      <a:pt x="144" y="278"/>
                    </a:lnTo>
                    <a:lnTo>
                      <a:pt x="136" y="266"/>
                    </a:lnTo>
                    <a:lnTo>
                      <a:pt x="136" y="246"/>
                    </a:lnTo>
                    <a:lnTo>
                      <a:pt x="124" y="242"/>
                    </a:lnTo>
                    <a:lnTo>
                      <a:pt x="120" y="224"/>
                    </a:lnTo>
                    <a:lnTo>
                      <a:pt x="116" y="214"/>
                    </a:lnTo>
                    <a:lnTo>
                      <a:pt x="104" y="214"/>
                    </a:lnTo>
                    <a:lnTo>
                      <a:pt x="102" y="226"/>
                    </a:lnTo>
                    <a:lnTo>
                      <a:pt x="84" y="228"/>
                    </a:lnTo>
                    <a:lnTo>
                      <a:pt x="80" y="222"/>
                    </a:lnTo>
                    <a:lnTo>
                      <a:pt x="70" y="232"/>
                    </a:lnTo>
                    <a:lnTo>
                      <a:pt x="54" y="224"/>
                    </a:lnTo>
                    <a:lnTo>
                      <a:pt x="54" y="204"/>
                    </a:lnTo>
                    <a:lnTo>
                      <a:pt x="56" y="194"/>
                    </a:lnTo>
                    <a:lnTo>
                      <a:pt x="46" y="192"/>
                    </a:lnTo>
                    <a:lnTo>
                      <a:pt x="36" y="176"/>
                    </a:lnTo>
                    <a:lnTo>
                      <a:pt x="40" y="154"/>
                    </a:lnTo>
                    <a:lnTo>
                      <a:pt x="48" y="144"/>
                    </a:lnTo>
                    <a:lnTo>
                      <a:pt x="22" y="122"/>
                    </a:lnTo>
                    <a:lnTo>
                      <a:pt x="8" y="126"/>
                    </a:lnTo>
                    <a:lnTo>
                      <a:pt x="0" y="114"/>
                    </a:lnTo>
                    <a:lnTo>
                      <a:pt x="8" y="108"/>
                    </a:lnTo>
                    <a:lnTo>
                      <a:pt x="8" y="100"/>
                    </a:lnTo>
                    <a:lnTo>
                      <a:pt x="26" y="106"/>
                    </a:lnTo>
                    <a:lnTo>
                      <a:pt x="38" y="106"/>
                    </a:lnTo>
                    <a:lnTo>
                      <a:pt x="40" y="92"/>
                    </a:lnTo>
                    <a:lnTo>
                      <a:pt x="24" y="88"/>
                    </a:lnTo>
                    <a:lnTo>
                      <a:pt x="16" y="80"/>
                    </a:lnTo>
                    <a:lnTo>
                      <a:pt x="2" y="72"/>
                    </a:lnTo>
                    <a:lnTo>
                      <a:pt x="26" y="52"/>
                    </a:lnTo>
                    <a:lnTo>
                      <a:pt x="44" y="64"/>
                    </a:lnTo>
                    <a:lnTo>
                      <a:pt x="58" y="54"/>
                    </a:lnTo>
                    <a:lnTo>
                      <a:pt x="70" y="72"/>
                    </a:lnTo>
                    <a:lnTo>
                      <a:pt x="88" y="86"/>
                    </a:lnTo>
                    <a:lnTo>
                      <a:pt x="112" y="70"/>
                    </a:lnTo>
                    <a:lnTo>
                      <a:pt x="114" y="40"/>
                    </a:lnTo>
                    <a:lnTo>
                      <a:pt x="136" y="42"/>
                    </a:lnTo>
                    <a:lnTo>
                      <a:pt x="134" y="24"/>
                    </a:lnTo>
                    <a:lnTo>
                      <a:pt x="166" y="24"/>
                    </a:lnTo>
                    <a:lnTo>
                      <a:pt x="164" y="0"/>
                    </a:lnTo>
                    <a:lnTo>
                      <a:pt x="178" y="0"/>
                    </a:lnTo>
                    <a:lnTo>
                      <a:pt x="194" y="20"/>
                    </a:lnTo>
                    <a:lnTo>
                      <a:pt x="216" y="22"/>
                    </a:lnTo>
                    <a:lnTo>
                      <a:pt x="218" y="12"/>
                    </a:lnTo>
                    <a:lnTo>
                      <a:pt x="238" y="14"/>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92" name="Freeform 281"/>
              <p:cNvSpPr>
                <a:spLocks/>
              </p:cNvSpPr>
              <p:nvPr/>
            </p:nvSpPr>
            <p:spPr bwMode="auto">
              <a:xfrm>
                <a:off x="7061907" y="6167749"/>
                <a:ext cx="354688" cy="334081"/>
              </a:xfrm>
              <a:custGeom>
                <a:avLst/>
                <a:gdLst>
                  <a:gd name="T0" fmla="*/ 2147483647 w 276"/>
                  <a:gd name="T1" fmla="*/ 2147483647 h 260"/>
                  <a:gd name="T2" fmla="*/ 2147483647 w 276"/>
                  <a:gd name="T3" fmla="*/ 2147483647 h 260"/>
                  <a:gd name="T4" fmla="*/ 2147483647 w 276"/>
                  <a:gd name="T5" fmla="*/ 2147483647 h 260"/>
                  <a:gd name="T6" fmla="*/ 2147483647 w 276"/>
                  <a:gd name="T7" fmla="*/ 2147483647 h 260"/>
                  <a:gd name="T8" fmla="*/ 2147483647 w 276"/>
                  <a:gd name="T9" fmla="*/ 2147483647 h 260"/>
                  <a:gd name="T10" fmla="*/ 2147483647 w 276"/>
                  <a:gd name="T11" fmla="*/ 2147483647 h 260"/>
                  <a:gd name="T12" fmla="*/ 2147483647 w 276"/>
                  <a:gd name="T13" fmla="*/ 2147483647 h 260"/>
                  <a:gd name="T14" fmla="*/ 2147483647 w 276"/>
                  <a:gd name="T15" fmla="*/ 2147483647 h 260"/>
                  <a:gd name="T16" fmla="*/ 2147483647 w 276"/>
                  <a:gd name="T17" fmla="*/ 2147483647 h 260"/>
                  <a:gd name="T18" fmla="*/ 2147483647 w 276"/>
                  <a:gd name="T19" fmla="*/ 2147483647 h 260"/>
                  <a:gd name="T20" fmla="*/ 2147483647 w 276"/>
                  <a:gd name="T21" fmla="*/ 2147483647 h 260"/>
                  <a:gd name="T22" fmla="*/ 2147483647 w 276"/>
                  <a:gd name="T23" fmla="*/ 2147483647 h 260"/>
                  <a:gd name="T24" fmla="*/ 2147483647 w 276"/>
                  <a:gd name="T25" fmla="*/ 2147483647 h 260"/>
                  <a:gd name="T26" fmla="*/ 2147483647 w 276"/>
                  <a:gd name="T27" fmla="*/ 2147483647 h 260"/>
                  <a:gd name="T28" fmla="*/ 2147483647 w 276"/>
                  <a:gd name="T29" fmla="*/ 2147483647 h 260"/>
                  <a:gd name="T30" fmla="*/ 2147483647 w 276"/>
                  <a:gd name="T31" fmla="*/ 2147483647 h 260"/>
                  <a:gd name="T32" fmla="*/ 2147483647 w 276"/>
                  <a:gd name="T33" fmla="*/ 2147483647 h 260"/>
                  <a:gd name="T34" fmla="*/ 2147483647 w 276"/>
                  <a:gd name="T35" fmla="*/ 2147483647 h 260"/>
                  <a:gd name="T36" fmla="*/ 2147483647 w 276"/>
                  <a:gd name="T37" fmla="*/ 2147483647 h 260"/>
                  <a:gd name="T38" fmla="*/ 2147483647 w 276"/>
                  <a:gd name="T39" fmla="*/ 2147483647 h 260"/>
                  <a:gd name="T40" fmla="*/ 2147483647 w 276"/>
                  <a:gd name="T41" fmla="*/ 2147483647 h 260"/>
                  <a:gd name="T42" fmla="*/ 2147483647 w 276"/>
                  <a:gd name="T43" fmla="*/ 2147483647 h 260"/>
                  <a:gd name="T44" fmla="*/ 2147483647 w 276"/>
                  <a:gd name="T45" fmla="*/ 2147483647 h 260"/>
                  <a:gd name="T46" fmla="*/ 2147483647 w 276"/>
                  <a:gd name="T47" fmla="*/ 2147483647 h 260"/>
                  <a:gd name="T48" fmla="*/ 2147483647 w 276"/>
                  <a:gd name="T49" fmla="*/ 2147483647 h 260"/>
                  <a:gd name="T50" fmla="*/ 2147483647 w 276"/>
                  <a:gd name="T51" fmla="*/ 2147483647 h 260"/>
                  <a:gd name="T52" fmla="*/ 2147483647 w 276"/>
                  <a:gd name="T53" fmla="*/ 2147483647 h 260"/>
                  <a:gd name="T54" fmla="*/ 2147483647 w 276"/>
                  <a:gd name="T55" fmla="*/ 2147483647 h 260"/>
                  <a:gd name="T56" fmla="*/ 2147483647 w 276"/>
                  <a:gd name="T57" fmla="*/ 2147483647 h 260"/>
                  <a:gd name="T58" fmla="*/ 2147483647 w 276"/>
                  <a:gd name="T59" fmla="*/ 2147483647 h 260"/>
                  <a:gd name="T60" fmla="*/ 2147483647 w 276"/>
                  <a:gd name="T61" fmla="*/ 2147483647 h 260"/>
                  <a:gd name="T62" fmla="*/ 2147483647 w 276"/>
                  <a:gd name="T63" fmla="*/ 2147483647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
                  <a:gd name="T97" fmla="*/ 0 h 260"/>
                  <a:gd name="T98" fmla="*/ 276 w 276"/>
                  <a:gd name="T99" fmla="*/ 260 h 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 h="260">
                    <a:moveTo>
                      <a:pt x="158" y="26"/>
                    </a:moveTo>
                    <a:lnTo>
                      <a:pt x="164" y="50"/>
                    </a:lnTo>
                    <a:lnTo>
                      <a:pt x="182" y="56"/>
                    </a:lnTo>
                    <a:lnTo>
                      <a:pt x="192" y="60"/>
                    </a:lnTo>
                    <a:lnTo>
                      <a:pt x="196" y="66"/>
                    </a:lnTo>
                    <a:lnTo>
                      <a:pt x="210" y="70"/>
                    </a:lnTo>
                    <a:lnTo>
                      <a:pt x="224" y="86"/>
                    </a:lnTo>
                    <a:lnTo>
                      <a:pt x="226" y="110"/>
                    </a:lnTo>
                    <a:lnTo>
                      <a:pt x="212" y="120"/>
                    </a:lnTo>
                    <a:lnTo>
                      <a:pt x="226" y="132"/>
                    </a:lnTo>
                    <a:lnTo>
                      <a:pt x="240" y="126"/>
                    </a:lnTo>
                    <a:lnTo>
                      <a:pt x="240" y="144"/>
                    </a:lnTo>
                    <a:lnTo>
                      <a:pt x="250" y="152"/>
                    </a:lnTo>
                    <a:lnTo>
                      <a:pt x="258" y="150"/>
                    </a:lnTo>
                    <a:lnTo>
                      <a:pt x="266" y="158"/>
                    </a:lnTo>
                    <a:lnTo>
                      <a:pt x="266" y="170"/>
                    </a:lnTo>
                    <a:lnTo>
                      <a:pt x="272" y="174"/>
                    </a:lnTo>
                    <a:lnTo>
                      <a:pt x="276" y="190"/>
                    </a:lnTo>
                    <a:lnTo>
                      <a:pt x="258" y="204"/>
                    </a:lnTo>
                    <a:lnTo>
                      <a:pt x="246" y="202"/>
                    </a:lnTo>
                    <a:lnTo>
                      <a:pt x="220" y="226"/>
                    </a:lnTo>
                    <a:lnTo>
                      <a:pt x="222" y="248"/>
                    </a:lnTo>
                    <a:lnTo>
                      <a:pt x="200" y="248"/>
                    </a:lnTo>
                    <a:lnTo>
                      <a:pt x="186" y="260"/>
                    </a:lnTo>
                    <a:lnTo>
                      <a:pt x="182" y="240"/>
                    </a:lnTo>
                    <a:lnTo>
                      <a:pt x="164" y="232"/>
                    </a:lnTo>
                    <a:lnTo>
                      <a:pt x="152" y="238"/>
                    </a:lnTo>
                    <a:lnTo>
                      <a:pt x="132" y="234"/>
                    </a:lnTo>
                    <a:lnTo>
                      <a:pt x="114" y="234"/>
                    </a:lnTo>
                    <a:lnTo>
                      <a:pt x="110" y="246"/>
                    </a:lnTo>
                    <a:lnTo>
                      <a:pt x="90" y="240"/>
                    </a:lnTo>
                    <a:lnTo>
                      <a:pt x="94" y="226"/>
                    </a:lnTo>
                    <a:lnTo>
                      <a:pt x="82" y="222"/>
                    </a:lnTo>
                    <a:lnTo>
                      <a:pt x="76" y="242"/>
                    </a:lnTo>
                    <a:lnTo>
                      <a:pt x="66" y="238"/>
                    </a:lnTo>
                    <a:lnTo>
                      <a:pt x="66" y="234"/>
                    </a:lnTo>
                    <a:lnTo>
                      <a:pt x="42" y="234"/>
                    </a:lnTo>
                    <a:lnTo>
                      <a:pt x="32" y="242"/>
                    </a:lnTo>
                    <a:lnTo>
                      <a:pt x="16" y="234"/>
                    </a:lnTo>
                    <a:lnTo>
                      <a:pt x="10" y="222"/>
                    </a:lnTo>
                    <a:lnTo>
                      <a:pt x="14" y="202"/>
                    </a:lnTo>
                    <a:lnTo>
                      <a:pt x="12" y="184"/>
                    </a:lnTo>
                    <a:lnTo>
                      <a:pt x="0" y="170"/>
                    </a:lnTo>
                    <a:lnTo>
                      <a:pt x="6" y="162"/>
                    </a:lnTo>
                    <a:lnTo>
                      <a:pt x="14" y="160"/>
                    </a:lnTo>
                    <a:lnTo>
                      <a:pt x="16" y="154"/>
                    </a:lnTo>
                    <a:lnTo>
                      <a:pt x="30" y="154"/>
                    </a:lnTo>
                    <a:lnTo>
                      <a:pt x="44" y="158"/>
                    </a:lnTo>
                    <a:lnTo>
                      <a:pt x="60" y="138"/>
                    </a:lnTo>
                    <a:lnTo>
                      <a:pt x="54" y="132"/>
                    </a:lnTo>
                    <a:lnTo>
                      <a:pt x="56" y="120"/>
                    </a:lnTo>
                    <a:lnTo>
                      <a:pt x="48" y="106"/>
                    </a:lnTo>
                    <a:lnTo>
                      <a:pt x="74" y="90"/>
                    </a:lnTo>
                    <a:lnTo>
                      <a:pt x="74" y="72"/>
                    </a:lnTo>
                    <a:lnTo>
                      <a:pt x="66" y="64"/>
                    </a:lnTo>
                    <a:lnTo>
                      <a:pt x="66" y="46"/>
                    </a:lnTo>
                    <a:lnTo>
                      <a:pt x="90" y="24"/>
                    </a:lnTo>
                    <a:lnTo>
                      <a:pt x="86" y="4"/>
                    </a:lnTo>
                    <a:lnTo>
                      <a:pt x="116" y="10"/>
                    </a:lnTo>
                    <a:lnTo>
                      <a:pt x="116" y="2"/>
                    </a:lnTo>
                    <a:lnTo>
                      <a:pt x="130" y="0"/>
                    </a:lnTo>
                    <a:lnTo>
                      <a:pt x="132" y="14"/>
                    </a:lnTo>
                    <a:lnTo>
                      <a:pt x="146" y="22"/>
                    </a:lnTo>
                    <a:lnTo>
                      <a:pt x="158" y="26"/>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93" name="Freeform 296"/>
              <p:cNvSpPr>
                <a:spLocks/>
              </p:cNvSpPr>
              <p:nvPr/>
            </p:nvSpPr>
            <p:spPr bwMode="auto">
              <a:xfrm>
                <a:off x="7264953" y="6134340"/>
                <a:ext cx="372680" cy="346931"/>
              </a:xfrm>
              <a:custGeom>
                <a:avLst/>
                <a:gdLst>
                  <a:gd name="T0" fmla="*/ 2147483647 w 290"/>
                  <a:gd name="T1" fmla="*/ 2147483647 h 270"/>
                  <a:gd name="T2" fmla="*/ 2147483647 w 290"/>
                  <a:gd name="T3" fmla="*/ 2147483647 h 270"/>
                  <a:gd name="T4" fmla="*/ 2147483647 w 290"/>
                  <a:gd name="T5" fmla="*/ 2147483647 h 270"/>
                  <a:gd name="T6" fmla="*/ 2147483647 w 290"/>
                  <a:gd name="T7" fmla="*/ 2147483647 h 270"/>
                  <a:gd name="T8" fmla="*/ 2147483647 w 290"/>
                  <a:gd name="T9" fmla="*/ 2147483647 h 270"/>
                  <a:gd name="T10" fmla="*/ 2147483647 w 290"/>
                  <a:gd name="T11" fmla="*/ 2147483647 h 270"/>
                  <a:gd name="T12" fmla="*/ 2147483647 w 290"/>
                  <a:gd name="T13" fmla="*/ 2147483647 h 270"/>
                  <a:gd name="T14" fmla="*/ 2147483647 w 290"/>
                  <a:gd name="T15" fmla="*/ 2147483647 h 270"/>
                  <a:gd name="T16" fmla="*/ 2147483647 w 290"/>
                  <a:gd name="T17" fmla="*/ 2147483647 h 270"/>
                  <a:gd name="T18" fmla="*/ 2147483647 w 290"/>
                  <a:gd name="T19" fmla="*/ 2147483647 h 270"/>
                  <a:gd name="T20" fmla="*/ 2147483647 w 290"/>
                  <a:gd name="T21" fmla="*/ 2147483647 h 270"/>
                  <a:gd name="T22" fmla="*/ 2147483647 w 290"/>
                  <a:gd name="T23" fmla="*/ 2147483647 h 270"/>
                  <a:gd name="T24" fmla="*/ 2147483647 w 290"/>
                  <a:gd name="T25" fmla="*/ 2147483647 h 270"/>
                  <a:gd name="T26" fmla="*/ 2147483647 w 290"/>
                  <a:gd name="T27" fmla="*/ 2147483647 h 270"/>
                  <a:gd name="T28" fmla="*/ 2147483647 w 290"/>
                  <a:gd name="T29" fmla="*/ 2147483647 h 270"/>
                  <a:gd name="T30" fmla="*/ 2147483647 w 290"/>
                  <a:gd name="T31" fmla="*/ 2147483647 h 270"/>
                  <a:gd name="T32" fmla="*/ 2147483647 w 290"/>
                  <a:gd name="T33" fmla="*/ 2147483647 h 270"/>
                  <a:gd name="T34" fmla="*/ 2147483647 w 290"/>
                  <a:gd name="T35" fmla="*/ 2147483647 h 270"/>
                  <a:gd name="T36" fmla="*/ 2147483647 w 290"/>
                  <a:gd name="T37" fmla="*/ 0 h 270"/>
                  <a:gd name="T38" fmla="*/ 2147483647 w 290"/>
                  <a:gd name="T39" fmla="*/ 2147483647 h 270"/>
                  <a:gd name="T40" fmla="*/ 2147483647 w 290"/>
                  <a:gd name="T41" fmla="*/ 2147483647 h 270"/>
                  <a:gd name="T42" fmla="*/ 2147483647 w 290"/>
                  <a:gd name="T43" fmla="*/ 2147483647 h 270"/>
                  <a:gd name="T44" fmla="*/ 2147483647 w 290"/>
                  <a:gd name="T45" fmla="*/ 2147483647 h 270"/>
                  <a:gd name="T46" fmla="*/ 2147483647 w 290"/>
                  <a:gd name="T47" fmla="*/ 2147483647 h 270"/>
                  <a:gd name="T48" fmla="*/ 2147483647 w 290"/>
                  <a:gd name="T49" fmla="*/ 2147483647 h 270"/>
                  <a:gd name="T50" fmla="*/ 2147483647 w 290"/>
                  <a:gd name="T51" fmla="*/ 2147483647 h 270"/>
                  <a:gd name="T52" fmla="*/ 2147483647 w 290"/>
                  <a:gd name="T53" fmla="*/ 2147483647 h 270"/>
                  <a:gd name="T54" fmla="*/ 2147483647 w 290"/>
                  <a:gd name="T55" fmla="*/ 2147483647 h 270"/>
                  <a:gd name="T56" fmla="*/ 2147483647 w 290"/>
                  <a:gd name="T57" fmla="*/ 2147483647 h 270"/>
                  <a:gd name="T58" fmla="*/ 2147483647 w 290"/>
                  <a:gd name="T59" fmla="*/ 2147483647 h 270"/>
                  <a:gd name="T60" fmla="*/ 2147483647 w 290"/>
                  <a:gd name="T61" fmla="*/ 2147483647 h 270"/>
                  <a:gd name="T62" fmla="*/ 2147483647 w 290"/>
                  <a:gd name="T63" fmla="*/ 2147483647 h 270"/>
                  <a:gd name="T64" fmla="*/ 2147483647 w 290"/>
                  <a:gd name="T65" fmla="*/ 2147483647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0"/>
                  <a:gd name="T100" fmla="*/ 0 h 270"/>
                  <a:gd name="T101" fmla="*/ 290 w 290"/>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0" h="270">
                    <a:moveTo>
                      <a:pt x="286" y="212"/>
                    </a:moveTo>
                    <a:lnTo>
                      <a:pt x="274" y="218"/>
                    </a:lnTo>
                    <a:lnTo>
                      <a:pt x="256" y="232"/>
                    </a:lnTo>
                    <a:lnTo>
                      <a:pt x="230" y="230"/>
                    </a:lnTo>
                    <a:lnTo>
                      <a:pt x="224" y="220"/>
                    </a:lnTo>
                    <a:lnTo>
                      <a:pt x="212" y="220"/>
                    </a:lnTo>
                    <a:lnTo>
                      <a:pt x="206" y="236"/>
                    </a:lnTo>
                    <a:lnTo>
                      <a:pt x="172" y="232"/>
                    </a:lnTo>
                    <a:lnTo>
                      <a:pt x="160" y="252"/>
                    </a:lnTo>
                    <a:lnTo>
                      <a:pt x="162" y="270"/>
                    </a:lnTo>
                    <a:lnTo>
                      <a:pt x="138" y="270"/>
                    </a:lnTo>
                    <a:lnTo>
                      <a:pt x="128" y="258"/>
                    </a:lnTo>
                    <a:lnTo>
                      <a:pt x="136" y="240"/>
                    </a:lnTo>
                    <a:lnTo>
                      <a:pt x="128" y="222"/>
                    </a:lnTo>
                    <a:lnTo>
                      <a:pt x="126" y="214"/>
                    </a:lnTo>
                    <a:lnTo>
                      <a:pt x="118" y="216"/>
                    </a:lnTo>
                    <a:lnTo>
                      <a:pt x="114" y="200"/>
                    </a:lnTo>
                    <a:lnTo>
                      <a:pt x="108" y="196"/>
                    </a:lnTo>
                    <a:lnTo>
                      <a:pt x="108" y="184"/>
                    </a:lnTo>
                    <a:lnTo>
                      <a:pt x="100" y="176"/>
                    </a:lnTo>
                    <a:lnTo>
                      <a:pt x="92" y="178"/>
                    </a:lnTo>
                    <a:lnTo>
                      <a:pt x="82" y="170"/>
                    </a:lnTo>
                    <a:lnTo>
                      <a:pt x="82" y="152"/>
                    </a:lnTo>
                    <a:lnTo>
                      <a:pt x="68" y="158"/>
                    </a:lnTo>
                    <a:lnTo>
                      <a:pt x="54" y="146"/>
                    </a:lnTo>
                    <a:lnTo>
                      <a:pt x="68" y="136"/>
                    </a:lnTo>
                    <a:lnTo>
                      <a:pt x="66" y="112"/>
                    </a:lnTo>
                    <a:lnTo>
                      <a:pt x="52" y="96"/>
                    </a:lnTo>
                    <a:lnTo>
                      <a:pt x="38" y="92"/>
                    </a:lnTo>
                    <a:lnTo>
                      <a:pt x="34" y="86"/>
                    </a:lnTo>
                    <a:lnTo>
                      <a:pt x="24" y="82"/>
                    </a:lnTo>
                    <a:lnTo>
                      <a:pt x="6" y="76"/>
                    </a:lnTo>
                    <a:lnTo>
                      <a:pt x="0" y="52"/>
                    </a:lnTo>
                    <a:lnTo>
                      <a:pt x="8" y="40"/>
                    </a:lnTo>
                    <a:lnTo>
                      <a:pt x="6" y="26"/>
                    </a:lnTo>
                    <a:lnTo>
                      <a:pt x="22" y="18"/>
                    </a:lnTo>
                    <a:lnTo>
                      <a:pt x="36" y="2"/>
                    </a:lnTo>
                    <a:lnTo>
                      <a:pt x="56" y="0"/>
                    </a:lnTo>
                    <a:lnTo>
                      <a:pt x="64" y="4"/>
                    </a:lnTo>
                    <a:lnTo>
                      <a:pt x="66" y="14"/>
                    </a:lnTo>
                    <a:lnTo>
                      <a:pt x="78" y="14"/>
                    </a:lnTo>
                    <a:lnTo>
                      <a:pt x="80" y="26"/>
                    </a:lnTo>
                    <a:lnTo>
                      <a:pt x="92" y="30"/>
                    </a:lnTo>
                    <a:lnTo>
                      <a:pt x="102" y="30"/>
                    </a:lnTo>
                    <a:lnTo>
                      <a:pt x="116" y="38"/>
                    </a:lnTo>
                    <a:lnTo>
                      <a:pt x="120" y="54"/>
                    </a:lnTo>
                    <a:lnTo>
                      <a:pt x="134" y="56"/>
                    </a:lnTo>
                    <a:lnTo>
                      <a:pt x="142" y="54"/>
                    </a:lnTo>
                    <a:lnTo>
                      <a:pt x="148" y="68"/>
                    </a:lnTo>
                    <a:lnTo>
                      <a:pt x="160" y="68"/>
                    </a:lnTo>
                    <a:lnTo>
                      <a:pt x="168" y="66"/>
                    </a:lnTo>
                    <a:lnTo>
                      <a:pt x="186" y="66"/>
                    </a:lnTo>
                    <a:lnTo>
                      <a:pt x="188" y="74"/>
                    </a:lnTo>
                    <a:lnTo>
                      <a:pt x="200" y="90"/>
                    </a:lnTo>
                    <a:lnTo>
                      <a:pt x="216" y="98"/>
                    </a:lnTo>
                    <a:lnTo>
                      <a:pt x="240" y="98"/>
                    </a:lnTo>
                    <a:lnTo>
                      <a:pt x="244" y="104"/>
                    </a:lnTo>
                    <a:lnTo>
                      <a:pt x="236" y="108"/>
                    </a:lnTo>
                    <a:lnTo>
                      <a:pt x="248" y="122"/>
                    </a:lnTo>
                    <a:lnTo>
                      <a:pt x="250" y="134"/>
                    </a:lnTo>
                    <a:lnTo>
                      <a:pt x="256" y="134"/>
                    </a:lnTo>
                    <a:lnTo>
                      <a:pt x="266" y="150"/>
                    </a:lnTo>
                    <a:lnTo>
                      <a:pt x="266" y="164"/>
                    </a:lnTo>
                    <a:lnTo>
                      <a:pt x="278" y="172"/>
                    </a:lnTo>
                    <a:lnTo>
                      <a:pt x="278" y="188"/>
                    </a:lnTo>
                    <a:lnTo>
                      <a:pt x="290" y="198"/>
                    </a:lnTo>
                    <a:lnTo>
                      <a:pt x="286" y="212"/>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94" name="Freeform 352"/>
              <p:cNvSpPr>
                <a:spLocks/>
              </p:cNvSpPr>
              <p:nvPr/>
            </p:nvSpPr>
            <p:spPr bwMode="auto">
              <a:xfrm>
                <a:off x="7157005" y="6465852"/>
                <a:ext cx="167063" cy="292964"/>
              </a:xfrm>
              <a:custGeom>
                <a:avLst/>
                <a:gdLst>
                  <a:gd name="T0" fmla="*/ 2147483647 w 130"/>
                  <a:gd name="T1" fmla="*/ 2147483647 h 228"/>
                  <a:gd name="T2" fmla="*/ 2147483647 w 130"/>
                  <a:gd name="T3" fmla="*/ 2147483647 h 228"/>
                  <a:gd name="T4" fmla="*/ 2147483647 w 130"/>
                  <a:gd name="T5" fmla="*/ 2147483647 h 228"/>
                  <a:gd name="T6" fmla="*/ 2147483647 w 130"/>
                  <a:gd name="T7" fmla="*/ 2147483647 h 228"/>
                  <a:gd name="T8" fmla="*/ 2147483647 w 130"/>
                  <a:gd name="T9" fmla="*/ 2147483647 h 228"/>
                  <a:gd name="T10" fmla="*/ 2147483647 w 130"/>
                  <a:gd name="T11" fmla="*/ 2147483647 h 228"/>
                  <a:gd name="T12" fmla="*/ 2147483647 w 130"/>
                  <a:gd name="T13" fmla="*/ 2147483647 h 228"/>
                  <a:gd name="T14" fmla="*/ 2147483647 w 130"/>
                  <a:gd name="T15" fmla="*/ 2147483647 h 228"/>
                  <a:gd name="T16" fmla="*/ 2147483647 w 130"/>
                  <a:gd name="T17" fmla="*/ 2147483647 h 228"/>
                  <a:gd name="T18" fmla="*/ 2147483647 w 130"/>
                  <a:gd name="T19" fmla="*/ 2147483647 h 228"/>
                  <a:gd name="T20" fmla="*/ 2147483647 w 130"/>
                  <a:gd name="T21" fmla="*/ 2147483647 h 228"/>
                  <a:gd name="T22" fmla="*/ 2147483647 w 130"/>
                  <a:gd name="T23" fmla="*/ 2147483647 h 228"/>
                  <a:gd name="T24" fmla="*/ 2147483647 w 130"/>
                  <a:gd name="T25" fmla="*/ 2147483647 h 228"/>
                  <a:gd name="T26" fmla="*/ 2147483647 w 130"/>
                  <a:gd name="T27" fmla="*/ 2147483647 h 228"/>
                  <a:gd name="T28" fmla="*/ 2147483647 w 130"/>
                  <a:gd name="T29" fmla="*/ 2147483647 h 228"/>
                  <a:gd name="T30" fmla="*/ 2147483647 w 130"/>
                  <a:gd name="T31" fmla="*/ 2147483647 h 228"/>
                  <a:gd name="T32" fmla="*/ 2147483647 w 130"/>
                  <a:gd name="T33" fmla="*/ 2147483647 h 228"/>
                  <a:gd name="T34" fmla="*/ 2147483647 w 130"/>
                  <a:gd name="T35" fmla="*/ 2147483647 h 228"/>
                  <a:gd name="T36" fmla="*/ 2147483647 w 130"/>
                  <a:gd name="T37" fmla="*/ 2147483647 h 228"/>
                  <a:gd name="T38" fmla="*/ 2147483647 w 130"/>
                  <a:gd name="T39" fmla="*/ 2147483647 h 228"/>
                  <a:gd name="T40" fmla="*/ 2147483647 w 130"/>
                  <a:gd name="T41" fmla="*/ 2147483647 h 228"/>
                  <a:gd name="T42" fmla="*/ 0 w 130"/>
                  <a:gd name="T43" fmla="*/ 2147483647 h 228"/>
                  <a:gd name="T44" fmla="*/ 2147483647 w 130"/>
                  <a:gd name="T45" fmla="*/ 2147483647 h 228"/>
                  <a:gd name="T46" fmla="*/ 2147483647 w 130"/>
                  <a:gd name="T47" fmla="*/ 2147483647 h 228"/>
                  <a:gd name="T48" fmla="*/ 2147483647 w 130"/>
                  <a:gd name="T49" fmla="*/ 2147483647 h 228"/>
                  <a:gd name="T50" fmla="*/ 2147483647 w 130"/>
                  <a:gd name="T51" fmla="*/ 2147483647 h 228"/>
                  <a:gd name="T52" fmla="*/ 2147483647 w 130"/>
                  <a:gd name="T53" fmla="*/ 2147483647 h 228"/>
                  <a:gd name="T54" fmla="*/ 2147483647 w 130"/>
                  <a:gd name="T55" fmla="*/ 2147483647 h 228"/>
                  <a:gd name="T56" fmla="*/ 2147483647 w 130"/>
                  <a:gd name="T57" fmla="*/ 2147483647 h 228"/>
                  <a:gd name="T58" fmla="*/ 2147483647 w 130"/>
                  <a:gd name="T59" fmla="*/ 2147483647 h 228"/>
                  <a:gd name="T60" fmla="*/ 2147483647 w 130"/>
                  <a:gd name="T61" fmla="*/ 2147483647 h 228"/>
                  <a:gd name="T62" fmla="*/ 2147483647 w 130"/>
                  <a:gd name="T63" fmla="*/ 2147483647 h 228"/>
                  <a:gd name="T64" fmla="*/ 2147483647 w 130"/>
                  <a:gd name="T65" fmla="*/ 2147483647 h 228"/>
                  <a:gd name="T66" fmla="*/ 2147483647 w 130"/>
                  <a:gd name="T67" fmla="*/ 2147483647 h 228"/>
                  <a:gd name="T68" fmla="*/ 2147483647 w 130"/>
                  <a:gd name="T69" fmla="*/ 2147483647 h 228"/>
                  <a:gd name="T70" fmla="*/ 2147483647 w 130"/>
                  <a:gd name="T71" fmla="*/ 2147483647 h 228"/>
                  <a:gd name="T72" fmla="*/ 2147483647 w 130"/>
                  <a:gd name="T73" fmla="*/ 2147483647 h 228"/>
                  <a:gd name="T74" fmla="*/ 2147483647 w 130"/>
                  <a:gd name="T75" fmla="*/ 2147483647 h 228"/>
                  <a:gd name="T76" fmla="*/ 2147483647 w 130"/>
                  <a:gd name="T77" fmla="*/ 2147483647 h 228"/>
                  <a:gd name="T78" fmla="*/ 2147483647 w 130"/>
                  <a:gd name="T79" fmla="*/ 2147483647 h 228"/>
                  <a:gd name="T80" fmla="*/ 2147483647 w 130"/>
                  <a:gd name="T81" fmla="*/ 2147483647 h 228"/>
                  <a:gd name="T82" fmla="*/ 2147483647 w 130"/>
                  <a:gd name="T83" fmla="*/ 2147483647 h 228"/>
                  <a:gd name="T84" fmla="*/ 2147483647 w 130"/>
                  <a:gd name="T85" fmla="*/ 2147483647 h 228"/>
                  <a:gd name="T86" fmla="*/ 2147483647 w 130"/>
                  <a:gd name="T87" fmla="*/ 0 h 228"/>
                  <a:gd name="T88" fmla="*/ 2147483647 w 130"/>
                  <a:gd name="T89" fmla="*/ 2147483647 h 228"/>
                  <a:gd name="T90" fmla="*/ 2147483647 w 130"/>
                  <a:gd name="T91" fmla="*/ 2147483647 h 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0"/>
                  <a:gd name="T139" fmla="*/ 0 h 228"/>
                  <a:gd name="T140" fmla="*/ 130 w 130"/>
                  <a:gd name="T141" fmla="*/ 228 h 2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0" h="228">
                    <a:moveTo>
                      <a:pt x="112" y="28"/>
                    </a:moveTo>
                    <a:lnTo>
                      <a:pt x="98" y="40"/>
                    </a:lnTo>
                    <a:lnTo>
                      <a:pt x="110" y="52"/>
                    </a:lnTo>
                    <a:lnTo>
                      <a:pt x="116" y="62"/>
                    </a:lnTo>
                    <a:lnTo>
                      <a:pt x="106" y="80"/>
                    </a:lnTo>
                    <a:lnTo>
                      <a:pt x="96" y="92"/>
                    </a:lnTo>
                    <a:lnTo>
                      <a:pt x="102" y="100"/>
                    </a:lnTo>
                    <a:lnTo>
                      <a:pt x="130" y="112"/>
                    </a:lnTo>
                    <a:lnTo>
                      <a:pt x="130" y="158"/>
                    </a:lnTo>
                    <a:lnTo>
                      <a:pt x="128" y="194"/>
                    </a:lnTo>
                    <a:lnTo>
                      <a:pt x="108" y="182"/>
                    </a:lnTo>
                    <a:lnTo>
                      <a:pt x="102" y="188"/>
                    </a:lnTo>
                    <a:lnTo>
                      <a:pt x="124" y="218"/>
                    </a:lnTo>
                    <a:lnTo>
                      <a:pt x="108" y="222"/>
                    </a:lnTo>
                    <a:lnTo>
                      <a:pt x="98" y="220"/>
                    </a:lnTo>
                    <a:lnTo>
                      <a:pt x="92" y="218"/>
                    </a:lnTo>
                    <a:lnTo>
                      <a:pt x="76" y="220"/>
                    </a:lnTo>
                    <a:lnTo>
                      <a:pt x="58" y="228"/>
                    </a:lnTo>
                    <a:lnTo>
                      <a:pt x="46" y="222"/>
                    </a:lnTo>
                    <a:lnTo>
                      <a:pt x="36" y="218"/>
                    </a:lnTo>
                    <a:lnTo>
                      <a:pt x="24" y="212"/>
                    </a:lnTo>
                    <a:lnTo>
                      <a:pt x="0" y="202"/>
                    </a:lnTo>
                    <a:lnTo>
                      <a:pt x="16" y="186"/>
                    </a:lnTo>
                    <a:lnTo>
                      <a:pt x="34" y="180"/>
                    </a:lnTo>
                    <a:lnTo>
                      <a:pt x="20" y="174"/>
                    </a:lnTo>
                    <a:lnTo>
                      <a:pt x="24" y="162"/>
                    </a:lnTo>
                    <a:lnTo>
                      <a:pt x="16" y="148"/>
                    </a:lnTo>
                    <a:lnTo>
                      <a:pt x="26" y="146"/>
                    </a:lnTo>
                    <a:lnTo>
                      <a:pt x="34" y="156"/>
                    </a:lnTo>
                    <a:lnTo>
                      <a:pt x="42" y="148"/>
                    </a:lnTo>
                    <a:lnTo>
                      <a:pt x="58" y="150"/>
                    </a:lnTo>
                    <a:lnTo>
                      <a:pt x="58" y="132"/>
                    </a:lnTo>
                    <a:lnTo>
                      <a:pt x="60" y="110"/>
                    </a:lnTo>
                    <a:lnTo>
                      <a:pt x="64" y="98"/>
                    </a:lnTo>
                    <a:lnTo>
                      <a:pt x="74" y="86"/>
                    </a:lnTo>
                    <a:lnTo>
                      <a:pt x="50" y="86"/>
                    </a:lnTo>
                    <a:lnTo>
                      <a:pt x="44" y="52"/>
                    </a:lnTo>
                    <a:lnTo>
                      <a:pt x="52" y="38"/>
                    </a:lnTo>
                    <a:lnTo>
                      <a:pt x="44" y="32"/>
                    </a:lnTo>
                    <a:lnTo>
                      <a:pt x="36" y="14"/>
                    </a:lnTo>
                    <a:lnTo>
                      <a:pt x="40" y="2"/>
                    </a:lnTo>
                    <a:lnTo>
                      <a:pt x="64" y="2"/>
                    </a:lnTo>
                    <a:lnTo>
                      <a:pt x="78" y="6"/>
                    </a:lnTo>
                    <a:lnTo>
                      <a:pt x="90" y="0"/>
                    </a:lnTo>
                    <a:lnTo>
                      <a:pt x="108" y="8"/>
                    </a:lnTo>
                    <a:lnTo>
                      <a:pt x="112" y="28"/>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95" name="Freeform 353"/>
              <p:cNvSpPr>
                <a:spLocks/>
              </p:cNvSpPr>
              <p:nvPr/>
            </p:nvSpPr>
            <p:spPr bwMode="auto">
              <a:xfrm>
                <a:off x="6930827" y="6453003"/>
                <a:ext cx="321276" cy="328942"/>
              </a:xfrm>
              <a:custGeom>
                <a:avLst/>
                <a:gdLst>
                  <a:gd name="T0" fmla="*/ 2147483647 w 250"/>
                  <a:gd name="T1" fmla="*/ 2147483647 h 256"/>
                  <a:gd name="T2" fmla="*/ 2147483647 w 250"/>
                  <a:gd name="T3" fmla="*/ 2147483647 h 256"/>
                  <a:gd name="T4" fmla="*/ 2147483647 w 250"/>
                  <a:gd name="T5" fmla="*/ 2147483647 h 256"/>
                  <a:gd name="T6" fmla="*/ 2147483647 w 250"/>
                  <a:gd name="T7" fmla="*/ 2147483647 h 256"/>
                  <a:gd name="T8" fmla="*/ 2147483647 w 250"/>
                  <a:gd name="T9" fmla="*/ 2147483647 h 256"/>
                  <a:gd name="T10" fmla="*/ 2147483647 w 250"/>
                  <a:gd name="T11" fmla="*/ 2147483647 h 256"/>
                  <a:gd name="T12" fmla="*/ 2147483647 w 250"/>
                  <a:gd name="T13" fmla="*/ 2147483647 h 256"/>
                  <a:gd name="T14" fmla="*/ 2147483647 w 250"/>
                  <a:gd name="T15" fmla="*/ 2147483647 h 256"/>
                  <a:gd name="T16" fmla="*/ 2147483647 w 250"/>
                  <a:gd name="T17" fmla="*/ 2147483647 h 256"/>
                  <a:gd name="T18" fmla="*/ 2147483647 w 250"/>
                  <a:gd name="T19" fmla="*/ 2147483647 h 256"/>
                  <a:gd name="T20" fmla="*/ 2147483647 w 250"/>
                  <a:gd name="T21" fmla="*/ 2147483647 h 256"/>
                  <a:gd name="T22" fmla="*/ 2147483647 w 250"/>
                  <a:gd name="T23" fmla="*/ 2147483647 h 256"/>
                  <a:gd name="T24" fmla="*/ 2147483647 w 250"/>
                  <a:gd name="T25" fmla="*/ 2147483647 h 256"/>
                  <a:gd name="T26" fmla="*/ 2147483647 w 250"/>
                  <a:gd name="T27" fmla="*/ 2147483647 h 256"/>
                  <a:gd name="T28" fmla="*/ 2147483647 w 250"/>
                  <a:gd name="T29" fmla="*/ 2147483647 h 256"/>
                  <a:gd name="T30" fmla="*/ 2147483647 w 250"/>
                  <a:gd name="T31" fmla="*/ 2147483647 h 256"/>
                  <a:gd name="T32" fmla="*/ 2147483647 w 250"/>
                  <a:gd name="T33" fmla="*/ 2147483647 h 256"/>
                  <a:gd name="T34" fmla="*/ 2147483647 w 250"/>
                  <a:gd name="T35" fmla="*/ 2147483647 h 256"/>
                  <a:gd name="T36" fmla="*/ 2147483647 w 250"/>
                  <a:gd name="T37" fmla="*/ 2147483647 h 256"/>
                  <a:gd name="T38" fmla="*/ 2147483647 w 250"/>
                  <a:gd name="T39" fmla="*/ 2147483647 h 256"/>
                  <a:gd name="T40" fmla="*/ 2147483647 w 250"/>
                  <a:gd name="T41" fmla="*/ 0 h 256"/>
                  <a:gd name="T42" fmla="*/ 2147483647 w 250"/>
                  <a:gd name="T43" fmla="*/ 2147483647 h 256"/>
                  <a:gd name="T44" fmla="*/ 2147483647 w 250"/>
                  <a:gd name="T45" fmla="*/ 2147483647 h 256"/>
                  <a:gd name="T46" fmla="*/ 2147483647 w 250"/>
                  <a:gd name="T47" fmla="*/ 2147483647 h 256"/>
                  <a:gd name="T48" fmla="*/ 2147483647 w 250"/>
                  <a:gd name="T49" fmla="*/ 2147483647 h 256"/>
                  <a:gd name="T50" fmla="*/ 2147483647 w 250"/>
                  <a:gd name="T51" fmla="*/ 2147483647 h 256"/>
                  <a:gd name="T52" fmla="*/ 2147483647 w 250"/>
                  <a:gd name="T53" fmla="*/ 2147483647 h 256"/>
                  <a:gd name="T54" fmla="*/ 2147483647 w 250"/>
                  <a:gd name="T55" fmla="*/ 2147483647 h 256"/>
                  <a:gd name="T56" fmla="*/ 2147483647 w 250"/>
                  <a:gd name="T57" fmla="*/ 2147483647 h 256"/>
                  <a:gd name="T58" fmla="*/ 2147483647 w 250"/>
                  <a:gd name="T59" fmla="*/ 2147483647 h 256"/>
                  <a:gd name="T60" fmla="*/ 2147483647 w 250"/>
                  <a:gd name="T61" fmla="*/ 2147483647 h 256"/>
                  <a:gd name="T62" fmla="*/ 2147483647 w 250"/>
                  <a:gd name="T63" fmla="*/ 2147483647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
                  <a:gd name="T97" fmla="*/ 0 h 256"/>
                  <a:gd name="T98" fmla="*/ 250 w 250"/>
                  <a:gd name="T99" fmla="*/ 256 h 2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 h="256">
                    <a:moveTo>
                      <a:pt x="200" y="222"/>
                    </a:moveTo>
                    <a:lnTo>
                      <a:pt x="194" y="234"/>
                    </a:lnTo>
                    <a:lnTo>
                      <a:pt x="170" y="250"/>
                    </a:lnTo>
                    <a:lnTo>
                      <a:pt x="140" y="256"/>
                    </a:lnTo>
                    <a:lnTo>
                      <a:pt x="140" y="238"/>
                    </a:lnTo>
                    <a:lnTo>
                      <a:pt x="120" y="218"/>
                    </a:lnTo>
                    <a:lnTo>
                      <a:pt x="110" y="212"/>
                    </a:lnTo>
                    <a:lnTo>
                      <a:pt x="112" y="194"/>
                    </a:lnTo>
                    <a:lnTo>
                      <a:pt x="96" y="158"/>
                    </a:lnTo>
                    <a:lnTo>
                      <a:pt x="76" y="136"/>
                    </a:lnTo>
                    <a:lnTo>
                      <a:pt x="80" y="120"/>
                    </a:lnTo>
                    <a:lnTo>
                      <a:pt x="80" y="106"/>
                    </a:lnTo>
                    <a:lnTo>
                      <a:pt x="68" y="96"/>
                    </a:lnTo>
                    <a:lnTo>
                      <a:pt x="60" y="80"/>
                    </a:lnTo>
                    <a:lnTo>
                      <a:pt x="58" y="68"/>
                    </a:lnTo>
                    <a:lnTo>
                      <a:pt x="28" y="68"/>
                    </a:lnTo>
                    <a:lnTo>
                      <a:pt x="26" y="52"/>
                    </a:lnTo>
                    <a:lnTo>
                      <a:pt x="12" y="58"/>
                    </a:lnTo>
                    <a:lnTo>
                      <a:pt x="0" y="42"/>
                    </a:lnTo>
                    <a:lnTo>
                      <a:pt x="10" y="32"/>
                    </a:lnTo>
                    <a:lnTo>
                      <a:pt x="14" y="38"/>
                    </a:lnTo>
                    <a:lnTo>
                      <a:pt x="32" y="36"/>
                    </a:lnTo>
                    <a:lnTo>
                      <a:pt x="34" y="24"/>
                    </a:lnTo>
                    <a:lnTo>
                      <a:pt x="46" y="24"/>
                    </a:lnTo>
                    <a:lnTo>
                      <a:pt x="50" y="34"/>
                    </a:lnTo>
                    <a:lnTo>
                      <a:pt x="54" y="52"/>
                    </a:lnTo>
                    <a:lnTo>
                      <a:pt x="66" y="56"/>
                    </a:lnTo>
                    <a:lnTo>
                      <a:pt x="66" y="76"/>
                    </a:lnTo>
                    <a:lnTo>
                      <a:pt x="74" y="88"/>
                    </a:lnTo>
                    <a:lnTo>
                      <a:pt x="100" y="86"/>
                    </a:lnTo>
                    <a:lnTo>
                      <a:pt x="108" y="70"/>
                    </a:lnTo>
                    <a:lnTo>
                      <a:pt x="134" y="72"/>
                    </a:lnTo>
                    <a:lnTo>
                      <a:pt x="156" y="46"/>
                    </a:lnTo>
                    <a:lnTo>
                      <a:pt x="156" y="36"/>
                    </a:lnTo>
                    <a:lnTo>
                      <a:pt x="146" y="38"/>
                    </a:lnTo>
                    <a:lnTo>
                      <a:pt x="132" y="36"/>
                    </a:lnTo>
                    <a:lnTo>
                      <a:pt x="134" y="20"/>
                    </a:lnTo>
                    <a:lnTo>
                      <a:pt x="144" y="12"/>
                    </a:lnTo>
                    <a:lnTo>
                      <a:pt x="168" y="12"/>
                    </a:lnTo>
                    <a:lnTo>
                      <a:pt x="168" y="16"/>
                    </a:lnTo>
                    <a:lnTo>
                      <a:pt x="178" y="20"/>
                    </a:lnTo>
                    <a:lnTo>
                      <a:pt x="184" y="0"/>
                    </a:lnTo>
                    <a:lnTo>
                      <a:pt x="196" y="4"/>
                    </a:lnTo>
                    <a:lnTo>
                      <a:pt x="192" y="18"/>
                    </a:lnTo>
                    <a:lnTo>
                      <a:pt x="212" y="24"/>
                    </a:lnTo>
                    <a:lnTo>
                      <a:pt x="220" y="42"/>
                    </a:lnTo>
                    <a:lnTo>
                      <a:pt x="228" y="48"/>
                    </a:lnTo>
                    <a:lnTo>
                      <a:pt x="220" y="62"/>
                    </a:lnTo>
                    <a:lnTo>
                      <a:pt x="226" y="96"/>
                    </a:lnTo>
                    <a:lnTo>
                      <a:pt x="250" y="96"/>
                    </a:lnTo>
                    <a:lnTo>
                      <a:pt x="240" y="108"/>
                    </a:lnTo>
                    <a:lnTo>
                      <a:pt x="236" y="120"/>
                    </a:lnTo>
                    <a:lnTo>
                      <a:pt x="234" y="142"/>
                    </a:lnTo>
                    <a:lnTo>
                      <a:pt x="234" y="160"/>
                    </a:lnTo>
                    <a:lnTo>
                      <a:pt x="218" y="158"/>
                    </a:lnTo>
                    <a:lnTo>
                      <a:pt x="210" y="166"/>
                    </a:lnTo>
                    <a:lnTo>
                      <a:pt x="202" y="156"/>
                    </a:lnTo>
                    <a:lnTo>
                      <a:pt x="192" y="158"/>
                    </a:lnTo>
                    <a:lnTo>
                      <a:pt x="200" y="172"/>
                    </a:lnTo>
                    <a:lnTo>
                      <a:pt x="196" y="184"/>
                    </a:lnTo>
                    <a:lnTo>
                      <a:pt x="210" y="190"/>
                    </a:lnTo>
                    <a:lnTo>
                      <a:pt x="192" y="196"/>
                    </a:lnTo>
                    <a:lnTo>
                      <a:pt x="176" y="212"/>
                    </a:lnTo>
                    <a:lnTo>
                      <a:pt x="200" y="222"/>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96" name="Freeform 354"/>
              <p:cNvSpPr>
                <a:spLocks/>
              </p:cNvSpPr>
              <p:nvPr/>
            </p:nvSpPr>
            <p:spPr bwMode="auto">
              <a:xfrm>
                <a:off x="6658385" y="6309091"/>
                <a:ext cx="254450" cy="321232"/>
              </a:xfrm>
              <a:custGeom>
                <a:avLst/>
                <a:gdLst>
                  <a:gd name="T0" fmla="*/ 2147483647 w 198"/>
                  <a:gd name="T1" fmla="*/ 2147483647 h 250"/>
                  <a:gd name="T2" fmla="*/ 2147483647 w 198"/>
                  <a:gd name="T3" fmla="*/ 2147483647 h 250"/>
                  <a:gd name="T4" fmla="*/ 2147483647 w 198"/>
                  <a:gd name="T5" fmla="*/ 2147483647 h 250"/>
                  <a:gd name="T6" fmla="*/ 2147483647 w 198"/>
                  <a:gd name="T7" fmla="*/ 2147483647 h 250"/>
                  <a:gd name="T8" fmla="*/ 2147483647 w 198"/>
                  <a:gd name="T9" fmla="*/ 2147483647 h 250"/>
                  <a:gd name="T10" fmla="*/ 2147483647 w 198"/>
                  <a:gd name="T11" fmla="*/ 2147483647 h 250"/>
                  <a:gd name="T12" fmla="*/ 2147483647 w 198"/>
                  <a:gd name="T13" fmla="*/ 2147483647 h 250"/>
                  <a:gd name="T14" fmla="*/ 2147483647 w 198"/>
                  <a:gd name="T15" fmla="*/ 2147483647 h 250"/>
                  <a:gd name="T16" fmla="*/ 2147483647 w 198"/>
                  <a:gd name="T17" fmla="*/ 2147483647 h 250"/>
                  <a:gd name="T18" fmla="*/ 2147483647 w 198"/>
                  <a:gd name="T19" fmla="*/ 2147483647 h 250"/>
                  <a:gd name="T20" fmla="*/ 2147483647 w 198"/>
                  <a:gd name="T21" fmla="*/ 2147483647 h 250"/>
                  <a:gd name="T22" fmla="*/ 2147483647 w 198"/>
                  <a:gd name="T23" fmla="*/ 2147483647 h 250"/>
                  <a:gd name="T24" fmla="*/ 2147483647 w 198"/>
                  <a:gd name="T25" fmla="*/ 2147483647 h 250"/>
                  <a:gd name="T26" fmla="*/ 2147483647 w 198"/>
                  <a:gd name="T27" fmla="*/ 2147483647 h 250"/>
                  <a:gd name="T28" fmla="*/ 2147483647 w 198"/>
                  <a:gd name="T29" fmla="*/ 2147483647 h 250"/>
                  <a:gd name="T30" fmla="*/ 0 w 198"/>
                  <a:gd name="T31" fmla="*/ 2147483647 h 250"/>
                  <a:gd name="T32" fmla="*/ 2147483647 w 198"/>
                  <a:gd name="T33" fmla="*/ 2147483647 h 250"/>
                  <a:gd name="T34" fmla="*/ 2147483647 w 198"/>
                  <a:gd name="T35" fmla="*/ 2147483647 h 250"/>
                  <a:gd name="T36" fmla="*/ 2147483647 w 198"/>
                  <a:gd name="T37" fmla="*/ 2147483647 h 250"/>
                  <a:gd name="T38" fmla="*/ 2147483647 w 198"/>
                  <a:gd name="T39" fmla="*/ 2147483647 h 250"/>
                  <a:gd name="T40" fmla="*/ 2147483647 w 198"/>
                  <a:gd name="T41" fmla="*/ 2147483647 h 250"/>
                  <a:gd name="T42" fmla="*/ 2147483647 w 198"/>
                  <a:gd name="T43" fmla="*/ 2147483647 h 250"/>
                  <a:gd name="T44" fmla="*/ 2147483647 w 198"/>
                  <a:gd name="T45" fmla="*/ 2147483647 h 250"/>
                  <a:gd name="T46" fmla="*/ 2147483647 w 198"/>
                  <a:gd name="T47" fmla="*/ 2147483647 h 250"/>
                  <a:gd name="T48" fmla="*/ 2147483647 w 198"/>
                  <a:gd name="T49" fmla="*/ 0 h 250"/>
                  <a:gd name="T50" fmla="*/ 2147483647 w 198"/>
                  <a:gd name="T51" fmla="*/ 2147483647 h 250"/>
                  <a:gd name="T52" fmla="*/ 2147483647 w 198"/>
                  <a:gd name="T53" fmla="*/ 2147483647 h 250"/>
                  <a:gd name="T54" fmla="*/ 2147483647 w 198"/>
                  <a:gd name="T55" fmla="*/ 2147483647 h 250"/>
                  <a:gd name="T56" fmla="*/ 2147483647 w 198"/>
                  <a:gd name="T57" fmla="*/ 2147483647 h 250"/>
                  <a:gd name="T58" fmla="*/ 2147483647 w 198"/>
                  <a:gd name="T59" fmla="*/ 2147483647 h 250"/>
                  <a:gd name="T60" fmla="*/ 2147483647 w 198"/>
                  <a:gd name="T61" fmla="*/ 2147483647 h 250"/>
                  <a:gd name="T62" fmla="*/ 2147483647 w 198"/>
                  <a:gd name="T63" fmla="*/ 2147483647 h 250"/>
                  <a:gd name="T64" fmla="*/ 2147483647 w 198"/>
                  <a:gd name="T65" fmla="*/ 2147483647 h 2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250"/>
                  <a:gd name="T101" fmla="*/ 198 w 198"/>
                  <a:gd name="T102" fmla="*/ 250 h 2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250">
                    <a:moveTo>
                      <a:pt x="196" y="146"/>
                    </a:moveTo>
                    <a:lnTo>
                      <a:pt x="188" y="156"/>
                    </a:lnTo>
                    <a:lnTo>
                      <a:pt x="172" y="144"/>
                    </a:lnTo>
                    <a:lnTo>
                      <a:pt x="166" y="164"/>
                    </a:lnTo>
                    <a:lnTo>
                      <a:pt x="154" y="174"/>
                    </a:lnTo>
                    <a:lnTo>
                      <a:pt x="168" y="184"/>
                    </a:lnTo>
                    <a:lnTo>
                      <a:pt x="162" y="192"/>
                    </a:lnTo>
                    <a:lnTo>
                      <a:pt x="168" y="208"/>
                    </a:lnTo>
                    <a:lnTo>
                      <a:pt x="146" y="214"/>
                    </a:lnTo>
                    <a:lnTo>
                      <a:pt x="150" y="234"/>
                    </a:lnTo>
                    <a:lnTo>
                      <a:pt x="140" y="234"/>
                    </a:lnTo>
                    <a:lnTo>
                      <a:pt x="142" y="244"/>
                    </a:lnTo>
                    <a:lnTo>
                      <a:pt x="132" y="248"/>
                    </a:lnTo>
                    <a:lnTo>
                      <a:pt x="116" y="248"/>
                    </a:lnTo>
                    <a:lnTo>
                      <a:pt x="116" y="236"/>
                    </a:lnTo>
                    <a:lnTo>
                      <a:pt x="104" y="222"/>
                    </a:lnTo>
                    <a:lnTo>
                      <a:pt x="102" y="236"/>
                    </a:lnTo>
                    <a:lnTo>
                      <a:pt x="90" y="232"/>
                    </a:lnTo>
                    <a:lnTo>
                      <a:pt x="70" y="250"/>
                    </a:lnTo>
                    <a:lnTo>
                      <a:pt x="56" y="228"/>
                    </a:lnTo>
                    <a:lnTo>
                      <a:pt x="38" y="234"/>
                    </a:lnTo>
                    <a:lnTo>
                      <a:pt x="40" y="216"/>
                    </a:lnTo>
                    <a:lnTo>
                      <a:pt x="38" y="190"/>
                    </a:lnTo>
                    <a:lnTo>
                      <a:pt x="36" y="156"/>
                    </a:lnTo>
                    <a:lnTo>
                      <a:pt x="30" y="138"/>
                    </a:lnTo>
                    <a:lnTo>
                      <a:pt x="20" y="124"/>
                    </a:lnTo>
                    <a:lnTo>
                      <a:pt x="22" y="102"/>
                    </a:lnTo>
                    <a:lnTo>
                      <a:pt x="12" y="94"/>
                    </a:lnTo>
                    <a:lnTo>
                      <a:pt x="8" y="84"/>
                    </a:lnTo>
                    <a:lnTo>
                      <a:pt x="14" y="70"/>
                    </a:lnTo>
                    <a:lnTo>
                      <a:pt x="8" y="54"/>
                    </a:lnTo>
                    <a:lnTo>
                      <a:pt x="0" y="40"/>
                    </a:lnTo>
                    <a:lnTo>
                      <a:pt x="10" y="38"/>
                    </a:lnTo>
                    <a:lnTo>
                      <a:pt x="18" y="30"/>
                    </a:lnTo>
                    <a:lnTo>
                      <a:pt x="22" y="40"/>
                    </a:lnTo>
                    <a:lnTo>
                      <a:pt x="30" y="54"/>
                    </a:lnTo>
                    <a:lnTo>
                      <a:pt x="40" y="54"/>
                    </a:lnTo>
                    <a:lnTo>
                      <a:pt x="40" y="68"/>
                    </a:lnTo>
                    <a:lnTo>
                      <a:pt x="50" y="62"/>
                    </a:lnTo>
                    <a:lnTo>
                      <a:pt x="50" y="52"/>
                    </a:lnTo>
                    <a:lnTo>
                      <a:pt x="58" y="42"/>
                    </a:lnTo>
                    <a:lnTo>
                      <a:pt x="68" y="46"/>
                    </a:lnTo>
                    <a:lnTo>
                      <a:pt x="78" y="40"/>
                    </a:lnTo>
                    <a:lnTo>
                      <a:pt x="92" y="42"/>
                    </a:lnTo>
                    <a:lnTo>
                      <a:pt x="100" y="42"/>
                    </a:lnTo>
                    <a:lnTo>
                      <a:pt x="108" y="52"/>
                    </a:lnTo>
                    <a:lnTo>
                      <a:pt x="110" y="38"/>
                    </a:lnTo>
                    <a:lnTo>
                      <a:pt x="106" y="24"/>
                    </a:lnTo>
                    <a:lnTo>
                      <a:pt x="98" y="14"/>
                    </a:lnTo>
                    <a:lnTo>
                      <a:pt x="106" y="0"/>
                    </a:lnTo>
                    <a:lnTo>
                      <a:pt x="124" y="14"/>
                    </a:lnTo>
                    <a:lnTo>
                      <a:pt x="132" y="26"/>
                    </a:lnTo>
                    <a:lnTo>
                      <a:pt x="134" y="16"/>
                    </a:lnTo>
                    <a:lnTo>
                      <a:pt x="142" y="14"/>
                    </a:lnTo>
                    <a:lnTo>
                      <a:pt x="150" y="22"/>
                    </a:lnTo>
                    <a:lnTo>
                      <a:pt x="150" y="30"/>
                    </a:lnTo>
                    <a:lnTo>
                      <a:pt x="142" y="36"/>
                    </a:lnTo>
                    <a:lnTo>
                      <a:pt x="150" y="48"/>
                    </a:lnTo>
                    <a:lnTo>
                      <a:pt x="164" y="44"/>
                    </a:lnTo>
                    <a:lnTo>
                      <a:pt x="190" y="66"/>
                    </a:lnTo>
                    <a:lnTo>
                      <a:pt x="182" y="74"/>
                    </a:lnTo>
                    <a:lnTo>
                      <a:pt x="178" y="98"/>
                    </a:lnTo>
                    <a:lnTo>
                      <a:pt x="188" y="114"/>
                    </a:lnTo>
                    <a:lnTo>
                      <a:pt x="198" y="116"/>
                    </a:lnTo>
                    <a:lnTo>
                      <a:pt x="196" y="126"/>
                    </a:lnTo>
                    <a:lnTo>
                      <a:pt x="196" y="146"/>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97" name="Freeform 355"/>
              <p:cNvSpPr>
                <a:spLocks/>
              </p:cNvSpPr>
              <p:nvPr/>
            </p:nvSpPr>
            <p:spPr bwMode="auto">
              <a:xfrm>
                <a:off x="6846010" y="6494120"/>
                <a:ext cx="228748" cy="292964"/>
              </a:xfrm>
              <a:custGeom>
                <a:avLst/>
                <a:gdLst>
                  <a:gd name="T0" fmla="*/ 2147483647 w 178"/>
                  <a:gd name="T1" fmla="*/ 2147483647 h 228"/>
                  <a:gd name="T2" fmla="*/ 2147483647 w 178"/>
                  <a:gd name="T3" fmla="*/ 2147483647 h 228"/>
                  <a:gd name="T4" fmla="*/ 2147483647 w 178"/>
                  <a:gd name="T5" fmla="*/ 2147483647 h 228"/>
                  <a:gd name="T6" fmla="*/ 2147483647 w 178"/>
                  <a:gd name="T7" fmla="*/ 2147483647 h 228"/>
                  <a:gd name="T8" fmla="*/ 2147483647 w 178"/>
                  <a:gd name="T9" fmla="*/ 2147483647 h 228"/>
                  <a:gd name="T10" fmla="*/ 2147483647 w 178"/>
                  <a:gd name="T11" fmla="*/ 2147483647 h 228"/>
                  <a:gd name="T12" fmla="*/ 2147483647 w 178"/>
                  <a:gd name="T13" fmla="*/ 2147483647 h 228"/>
                  <a:gd name="T14" fmla="*/ 2147483647 w 178"/>
                  <a:gd name="T15" fmla="*/ 2147483647 h 228"/>
                  <a:gd name="T16" fmla="*/ 2147483647 w 178"/>
                  <a:gd name="T17" fmla="*/ 2147483647 h 228"/>
                  <a:gd name="T18" fmla="*/ 2147483647 w 178"/>
                  <a:gd name="T19" fmla="*/ 2147483647 h 228"/>
                  <a:gd name="T20" fmla="*/ 2147483647 w 178"/>
                  <a:gd name="T21" fmla="*/ 2147483647 h 228"/>
                  <a:gd name="T22" fmla="*/ 2147483647 w 178"/>
                  <a:gd name="T23" fmla="*/ 2147483647 h 228"/>
                  <a:gd name="T24" fmla="*/ 2147483647 w 178"/>
                  <a:gd name="T25" fmla="*/ 2147483647 h 228"/>
                  <a:gd name="T26" fmla="*/ 2147483647 w 178"/>
                  <a:gd name="T27" fmla="*/ 2147483647 h 228"/>
                  <a:gd name="T28" fmla="*/ 2147483647 w 178"/>
                  <a:gd name="T29" fmla="*/ 2147483647 h 228"/>
                  <a:gd name="T30" fmla="*/ 2147483647 w 178"/>
                  <a:gd name="T31" fmla="*/ 2147483647 h 228"/>
                  <a:gd name="T32" fmla="*/ 2147483647 w 178"/>
                  <a:gd name="T33" fmla="*/ 2147483647 h 228"/>
                  <a:gd name="T34" fmla="*/ 2147483647 w 178"/>
                  <a:gd name="T35" fmla="*/ 2147483647 h 228"/>
                  <a:gd name="T36" fmla="*/ 2147483647 w 178"/>
                  <a:gd name="T37" fmla="*/ 2147483647 h 228"/>
                  <a:gd name="T38" fmla="*/ 2147483647 w 178"/>
                  <a:gd name="T39" fmla="*/ 2147483647 h 228"/>
                  <a:gd name="T40" fmla="*/ 2147483647 w 178"/>
                  <a:gd name="T41" fmla="*/ 2147483647 h 228"/>
                  <a:gd name="T42" fmla="*/ 2147483647 w 178"/>
                  <a:gd name="T43" fmla="*/ 2147483647 h 228"/>
                  <a:gd name="T44" fmla="*/ 2147483647 w 178"/>
                  <a:gd name="T45" fmla="*/ 2147483647 h 228"/>
                  <a:gd name="T46" fmla="*/ 2147483647 w 178"/>
                  <a:gd name="T47" fmla="*/ 2147483647 h 228"/>
                  <a:gd name="T48" fmla="*/ 2147483647 w 178"/>
                  <a:gd name="T49" fmla="*/ 2147483647 h 228"/>
                  <a:gd name="T50" fmla="*/ 2147483647 w 178"/>
                  <a:gd name="T51" fmla="*/ 2147483647 h 228"/>
                  <a:gd name="T52" fmla="*/ 2147483647 w 178"/>
                  <a:gd name="T53" fmla="*/ 2147483647 h 228"/>
                  <a:gd name="T54" fmla="*/ 2147483647 w 178"/>
                  <a:gd name="T55" fmla="*/ 2147483647 h 228"/>
                  <a:gd name="T56" fmla="*/ 2147483647 w 178"/>
                  <a:gd name="T57" fmla="*/ 2147483647 h 228"/>
                  <a:gd name="T58" fmla="*/ 2147483647 w 178"/>
                  <a:gd name="T59" fmla="*/ 2147483647 h 228"/>
                  <a:gd name="T60" fmla="*/ 2147483647 w 178"/>
                  <a:gd name="T61" fmla="*/ 2147483647 h 228"/>
                  <a:gd name="T62" fmla="*/ 0 w 178"/>
                  <a:gd name="T63" fmla="*/ 2147483647 h 228"/>
                  <a:gd name="T64" fmla="*/ 2147483647 w 178"/>
                  <a:gd name="T65" fmla="*/ 2147483647 h 228"/>
                  <a:gd name="T66" fmla="*/ 2147483647 w 178"/>
                  <a:gd name="T67" fmla="*/ 2147483647 h 228"/>
                  <a:gd name="T68" fmla="*/ 2147483647 w 178"/>
                  <a:gd name="T69" fmla="*/ 2147483647 h 228"/>
                  <a:gd name="T70" fmla="*/ 2147483647 w 178"/>
                  <a:gd name="T71" fmla="*/ 2147483647 h 228"/>
                  <a:gd name="T72" fmla="*/ 2147483647 w 178"/>
                  <a:gd name="T73" fmla="*/ 2147483647 h 228"/>
                  <a:gd name="T74" fmla="*/ 2147483647 w 178"/>
                  <a:gd name="T75" fmla="*/ 0 h 228"/>
                  <a:gd name="T76" fmla="*/ 2147483647 w 178"/>
                  <a:gd name="T77" fmla="*/ 2147483647 h 228"/>
                  <a:gd name="T78" fmla="*/ 2147483647 w 178"/>
                  <a:gd name="T79" fmla="*/ 2147483647 h 228"/>
                  <a:gd name="T80" fmla="*/ 2147483647 w 178"/>
                  <a:gd name="T81" fmla="*/ 2147483647 h 228"/>
                  <a:gd name="T82" fmla="*/ 2147483647 w 178"/>
                  <a:gd name="T83" fmla="*/ 2147483647 h 228"/>
                  <a:gd name="T84" fmla="*/ 2147483647 w 178"/>
                  <a:gd name="T85" fmla="*/ 2147483647 h 228"/>
                  <a:gd name="T86" fmla="*/ 2147483647 w 178"/>
                  <a:gd name="T87" fmla="*/ 2147483647 h 228"/>
                  <a:gd name="T88" fmla="*/ 2147483647 w 178"/>
                  <a:gd name="T89" fmla="*/ 2147483647 h 228"/>
                  <a:gd name="T90" fmla="*/ 2147483647 w 178"/>
                  <a:gd name="T91" fmla="*/ 2147483647 h 228"/>
                  <a:gd name="T92" fmla="*/ 2147483647 w 178"/>
                  <a:gd name="T93" fmla="*/ 2147483647 h 228"/>
                  <a:gd name="T94" fmla="*/ 2147483647 w 178"/>
                  <a:gd name="T95" fmla="*/ 2147483647 h 228"/>
                  <a:gd name="T96" fmla="*/ 2147483647 w 178"/>
                  <a:gd name="T97" fmla="*/ 2147483647 h 228"/>
                  <a:gd name="T98" fmla="*/ 2147483647 w 178"/>
                  <a:gd name="T99" fmla="*/ 2147483647 h 228"/>
                  <a:gd name="T100" fmla="*/ 2147483647 w 178"/>
                  <a:gd name="T101" fmla="*/ 2147483647 h 228"/>
                  <a:gd name="T102" fmla="*/ 2147483647 w 178"/>
                  <a:gd name="T103" fmla="*/ 2147483647 h 228"/>
                  <a:gd name="T104" fmla="*/ 2147483647 w 178"/>
                  <a:gd name="T105" fmla="*/ 2147483647 h 2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228"/>
                  <a:gd name="T161" fmla="*/ 178 w 178"/>
                  <a:gd name="T162" fmla="*/ 228 h 2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228">
                    <a:moveTo>
                      <a:pt x="176" y="180"/>
                    </a:moveTo>
                    <a:lnTo>
                      <a:pt x="164" y="188"/>
                    </a:lnTo>
                    <a:lnTo>
                      <a:pt x="150" y="190"/>
                    </a:lnTo>
                    <a:lnTo>
                      <a:pt x="140" y="186"/>
                    </a:lnTo>
                    <a:lnTo>
                      <a:pt x="136" y="192"/>
                    </a:lnTo>
                    <a:lnTo>
                      <a:pt x="144" y="200"/>
                    </a:lnTo>
                    <a:lnTo>
                      <a:pt x="140" y="206"/>
                    </a:lnTo>
                    <a:lnTo>
                      <a:pt x="120" y="204"/>
                    </a:lnTo>
                    <a:lnTo>
                      <a:pt x="132" y="212"/>
                    </a:lnTo>
                    <a:lnTo>
                      <a:pt x="130" y="228"/>
                    </a:lnTo>
                    <a:lnTo>
                      <a:pt x="116" y="228"/>
                    </a:lnTo>
                    <a:lnTo>
                      <a:pt x="114" y="216"/>
                    </a:lnTo>
                    <a:lnTo>
                      <a:pt x="102" y="216"/>
                    </a:lnTo>
                    <a:lnTo>
                      <a:pt x="102" y="228"/>
                    </a:lnTo>
                    <a:lnTo>
                      <a:pt x="88" y="226"/>
                    </a:lnTo>
                    <a:lnTo>
                      <a:pt x="90" y="214"/>
                    </a:lnTo>
                    <a:lnTo>
                      <a:pt x="72" y="204"/>
                    </a:lnTo>
                    <a:lnTo>
                      <a:pt x="78" y="194"/>
                    </a:lnTo>
                    <a:lnTo>
                      <a:pt x="66" y="180"/>
                    </a:lnTo>
                    <a:lnTo>
                      <a:pt x="54" y="184"/>
                    </a:lnTo>
                    <a:lnTo>
                      <a:pt x="36" y="174"/>
                    </a:lnTo>
                    <a:lnTo>
                      <a:pt x="38" y="160"/>
                    </a:lnTo>
                    <a:lnTo>
                      <a:pt x="10" y="154"/>
                    </a:lnTo>
                    <a:lnTo>
                      <a:pt x="14" y="140"/>
                    </a:lnTo>
                    <a:lnTo>
                      <a:pt x="6" y="134"/>
                    </a:lnTo>
                    <a:lnTo>
                      <a:pt x="12" y="122"/>
                    </a:lnTo>
                    <a:lnTo>
                      <a:pt x="18" y="124"/>
                    </a:lnTo>
                    <a:lnTo>
                      <a:pt x="18" y="114"/>
                    </a:lnTo>
                    <a:lnTo>
                      <a:pt x="10" y="104"/>
                    </a:lnTo>
                    <a:lnTo>
                      <a:pt x="12" y="92"/>
                    </a:lnTo>
                    <a:lnTo>
                      <a:pt x="4" y="90"/>
                    </a:lnTo>
                    <a:lnTo>
                      <a:pt x="0" y="70"/>
                    </a:lnTo>
                    <a:lnTo>
                      <a:pt x="22" y="64"/>
                    </a:lnTo>
                    <a:lnTo>
                      <a:pt x="16" y="48"/>
                    </a:lnTo>
                    <a:lnTo>
                      <a:pt x="22" y="40"/>
                    </a:lnTo>
                    <a:lnTo>
                      <a:pt x="8" y="30"/>
                    </a:lnTo>
                    <a:lnTo>
                      <a:pt x="20" y="20"/>
                    </a:lnTo>
                    <a:lnTo>
                      <a:pt x="26" y="0"/>
                    </a:lnTo>
                    <a:lnTo>
                      <a:pt x="42" y="12"/>
                    </a:lnTo>
                    <a:lnTo>
                      <a:pt x="50" y="2"/>
                    </a:lnTo>
                    <a:lnTo>
                      <a:pt x="66" y="10"/>
                    </a:lnTo>
                    <a:lnTo>
                      <a:pt x="78" y="26"/>
                    </a:lnTo>
                    <a:lnTo>
                      <a:pt x="92" y="20"/>
                    </a:lnTo>
                    <a:lnTo>
                      <a:pt x="94" y="36"/>
                    </a:lnTo>
                    <a:lnTo>
                      <a:pt x="124" y="36"/>
                    </a:lnTo>
                    <a:lnTo>
                      <a:pt x="126" y="48"/>
                    </a:lnTo>
                    <a:lnTo>
                      <a:pt x="134" y="64"/>
                    </a:lnTo>
                    <a:lnTo>
                      <a:pt x="146" y="74"/>
                    </a:lnTo>
                    <a:lnTo>
                      <a:pt x="146" y="88"/>
                    </a:lnTo>
                    <a:lnTo>
                      <a:pt x="142" y="104"/>
                    </a:lnTo>
                    <a:lnTo>
                      <a:pt x="162" y="126"/>
                    </a:lnTo>
                    <a:lnTo>
                      <a:pt x="178" y="162"/>
                    </a:lnTo>
                    <a:lnTo>
                      <a:pt x="176" y="180"/>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98" name="Freeform 356"/>
              <p:cNvSpPr>
                <a:spLocks/>
              </p:cNvSpPr>
              <p:nvPr/>
            </p:nvSpPr>
            <p:spPr bwMode="auto">
              <a:xfrm>
                <a:off x="6928257" y="6725407"/>
                <a:ext cx="182485" cy="346931"/>
              </a:xfrm>
              <a:custGeom>
                <a:avLst/>
                <a:gdLst>
                  <a:gd name="T0" fmla="*/ 2147483647 w 142"/>
                  <a:gd name="T1" fmla="*/ 2147483647 h 270"/>
                  <a:gd name="T2" fmla="*/ 2147483647 w 142"/>
                  <a:gd name="T3" fmla="*/ 2147483647 h 270"/>
                  <a:gd name="T4" fmla="*/ 2147483647 w 142"/>
                  <a:gd name="T5" fmla="*/ 2147483647 h 270"/>
                  <a:gd name="T6" fmla="*/ 2147483647 w 142"/>
                  <a:gd name="T7" fmla="*/ 2147483647 h 270"/>
                  <a:gd name="T8" fmla="*/ 2147483647 w 142"/>
                  <a:gd name="T9" fmla="*/ 2147483647 h 270"/>
                  <a:gd name="T10" fmla="*/ 2147483647 w 142"/>
                  <a:gd name="T11" fmla="*/ 2147483647 h 270"/>
                  <a:gd name="T12" fmla="*/ 2147483647 w 142"/>
                  <a:gd name="T13" fmla="*/ 2147483647 h 270"/>
                  <a:gd name="T14" fmla="*/ 2147483647 w 142"/>
                  <a:gd name="T15" fmla="*/ 2147483647 h 270"/>
                  <a:gd name="T16" fmla="*/ 2147483647 w 142"/>
                  <a:gd name="T17" fmla="*/ 2147483647 h 270"/>
                  <a:gd name="T18" fmla="*/ 2147483647 w 142"/>
                  <a:gd name="T19" fmla="*/ 2147483647 h 270"/>
                  <a:gd name="T20" fmla="*/ 2147483647 w 142"/>
                  <a:gd name="T21" fmla="*/ 2147483647 h 270"/>
                  <a:gd name="T22" fmla="*/ 2147483647 w 142"/>
                  <a:gd name="T23" fmla="*/ 2147483647 h 270"/>
                  <a:gd name="T24" fmla="*/ 2147483647 w 142"/>
                  <a:gd name="T25" fmla="*/ 2147483647 h 270"/>
                  <a:gd name="T26" fmla="*/ 2147483647 w 142"/>
                  <a:gd name="T27" fmla="*/ 2147483647 h 270"/>
                  <a:gd name="T28" fmla="*/ 2147483647 w 142"/>
                  <a:gd name="T29" fmla="*/ 2147483647 h 270"/>
                  <a:gd name="T30" fmla="*/ 2147483647 w 142"/>
                  <a:gd name="T31" fmla="*/ 2147483647 h 270"/>
                  <a:gd name="T32" fmla="*/ 2147483647 w 142"/>
                  <a:gd name="T33" fmla="*/ 2147483647 h 270"/>
                  <a:gd name="T34" fmla="*/ 2147483647 w 142"/>
                  <a:gd name="T35" fmla="*/ 2147483647 h 270"/>
                  <a:gd name="T36" fmla="*/ 2147483647 w 142"/>
                  <a:gd name="T37" fmla="*/ 2147483647 h 270"/>
                  <a:gd name="T38" fmla="*/ 2147483647 w 142"/>
                  <a:gd name="T39" fmla="*/ 2147483647 h 270"/>
                  <a:gd name="T40" fmla="*/ 2147483647 w 142"/>
                  <a:gd name="T41" fmla="*/ 2147483647 h 270"/>
                  <a:gd name="T42" fmla="*/ 2147483647 w 142"/>
                  <a:gd name="T43" fmla="*/ 2147483647 h 270"/>
                  <a:gd name="T44" fmla="*/ 2147483647 w 142"/>
                  <a:gd name="T45" fmla="*/ 2147483647 h 270"/>
                  <a:gd name="T46" fmla="*/ 0 w 142"/>
                  <a:gd name="T47" fmla="*/ 2147483647 h 270"/>
                  <a:gd name="T48" fmla="*/ 2147483647 w 142"/>
                  <a:gd name="T49" fmla="*/ 2147483647 h 270"/>
                  <a:gd name="T50" fmla="*/ 2147483647 w 142"/>
                  <a:gd name="T51" fmla="*/ 2147483647 h 270"/>
                  <a:gd name="T52" fmla="*/ 2147483647 w 142"/>
                  <a:gd name="T53" fmla="*/ 2147483647 h 270"/>
                  <a:gd name="T54" fmla="*/ 2147483647 w 142"/>
                  <a:gd name="T55" fmla="*/ 2147483647 h 270"/>
                  <a:gd name="T56" fmla="*/ 2147483647 w 142"/>
                  <a:gd name="T57" fmla="*/ 2147483647 h 270"/>
                  <a:gd name="T58" fmla="*/ 2147483647 w 142"/>
                  <a:gd name="T59" fmla="*/ 2147483647 h 270"/>
                  <a:gd name="T60" fmla="*/ 2147483647 w 142"/>
                  <a:gd name="T61" fmla="*/ 2147483647 h 270"/>
                  <a:gd name="T62" fmla="*/ 2147483647 w 142"/>
                  <a:gd name="T63" fmla="*/ 2147483647 h 270"/>
                  <a:gd name="T64" fmla="*/ 2147483647 w 142"/>
                  <a:gd name="T65" fmla="*/ 2147483647 h 270"/>
                  <a:gd name="T66" fmla="*/ 2147483647 w 142"/>
                  <a:gd name="T67" fmla="*/ 2147483647 h 270"/>
                  <a:gd name="T68" fmla="*/ 2147483647 w 142"/>
                  <a:gd name="T69" fmla="*/ 2147483647 h 270"/>
                  <a:gd name="T70" fmla="*/ 2147483647 w 142"/>
                  <a:gd name="T71" fmla="*/ 2147483647 h 270"/>
                  <a:gd name="T72" fmla="*/ 2147483647 w 142"/>
                  <a:gd name="T73" fmla="*/ 2147483647 h 270"/>
                  <a:gd name="T74" fmla="*/ 2147483647 w 142"/>
                  <a:gd name="T75" fmla="*/ 2147483647 h 270"/>
                  <a:gd name="T76" fmla="*/ 2147483647 w 142"/>
                  <a:gd name="T77" fmla="*/ 2147483647 h 270"/>
                  <a:gd name="T78" fmla="*/ 2147483647 w 142"/>
                  <a:gd name="T79" fmla="*/ 2147483647 h 270"/>
                  <a:gd name="T80" fmla="*/ 2147483647 w 142"/>
                  <a:gd name="T81" fmla="*/ 2147483647 h 270"/>
                  <a:gd name="T82" fmla="*/ 2147483647 w 142"/>
                  <a:gd name="T83" fmla="*/ 2147483647 h 270"/>
                  <a:gd name="T84" fmla="*/ 2147483647 w 142"/>
                  <a:gd name="T85" fmla="*/ 2147483647 h 270"/>
                  <a:gd name="T86" fmla="*/ 2147483647 w 142"/>
                  <a:gd name="T87" fmla="*/ 2147483647 h 270"/>
                  <a:gd name="T88" fmla="*/ 2147483647 w 142"/>
                  <a:gd name="T89" fmla="*/ 2147483647 h 270"/>
                  <a:gd name="T90" fmla="*/ 2147483647 w 142"/>
                  <a:gd name="T91" fmla="*/ 2147483647 h 270"/>
                  <a:gd name="T92" fmla="*/ 2147483647 w 142"/>
                  <a:gd name="T93" fmla="*/ 0 h 270"/>
                  <a:gd name="T94" fmla="*/ 2147483647 w 142"/>
                  <a:gd name="T95" fmla="*/ 2147483647 h 270"/>
                  <a:gd name="T96" fmla="*/ 2147483647 w 142"/>
                  <a:gd name="T97" fmla="*/ 2147483647 h 270"/>
                  <a:gd name="T98" fmla="*/ 2147483647 w 142"/>
                  <a:gd name="T99" fmla="*/ 2147483647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
                  <a:gd name="T151" fmla="*/ 0 h 270"/>
                  <a:gd name="T152" fmla="*/ 142 w 142"/>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 h="270">
                    <a:moveTo>
                      <a:pt x="142" y="44"/>
                    </a:moveTo>
                    <a:lnTo>
                      <a:pt x="134" y="46"/>
                    </a:lnTo>
                    <a:lnTo>
                      <a:pt x="130" y="56"/>
                    </a:lnTo>
                    <a:lnTo>
                      <a:pt x="136" y="70"/>
                    </a:lnTo>
                    <a:lnTo>
                      <a:pt x="136" y="110"/>
                    </a:lnTo>
                    <a:lnTo>
                      <a:pt x="118" y="118"/>
                    </a:lnTo>
                    <a:lnTo>
                      <a:pt x="124" y="126"/>
                    </a:lnTo>
                    <a:lnTo>
                      <a:pt x="112" y="146"/>
                    </a:lnTo>
                    <a:lnTo>
                      <a:pt x="102" y="150"/>
                    </a:lnTo>
                    <a:lnTo>
                      <a:pt x="96" y="170"/>
                    </a:lnTo>
                    <a:lnTo>
                      <a:pt x="102" y="186"/>
                    </a:lnTo>
                    <a:lnTo>
                      <a:pt x="102" y="210"/>
                    </a:lnTo>
                    <a:lnTo>
                      <a:pt x="102" y="254"/>
                    </a:lnTo>
                    <a:lnTo>
                      <a:pt x="88" y="262"/>
                    </a:lnTo>
                    <a:lnTo>
                      <a:pt x="66" y="260"/>
                    </a:lnTo>
                    <a:lnTo>
                      <a:pt x="50" y="270"/>
                    </a:lnTo>
                    <a:lnTo>
                      <a:pt x="34" y="262"/>
                    </a:lnTo>
                    <a:lnTo>
                      <a:pt x="28" y="242"/>
                    </a:lnTo>
                    <a:lnTo>
                      <a:pt x="34" y="226"/>
                    </a:lnTo>
                    <a:lnTo>
                      <a:pt x="32" y="208"/>
                    </a:lnTo>
                    <a:lnTo>
                      <a:pt x="18" y="190"/>
                    </a:lnTo>
                    <a:lnTo>
                      <a:pt x="12" y="174"/>
                    </a:lnTo>
                    <a:lnTo>
                      <a:pt x="2" y="166"/>
                    </a:lnTo>
                    <a:lnTo>
                      <a:pt x="0" y="146"/>
                    </a:lnTo>
                    <a:lnTo>
                      <a:pt x="14" y="134"/>
                    </a:lnTo>
                    <a:lnTo>
                      <a:pt x="38" y="136"/>
                    </a:lnTo>
                    <a:lnTo>
                      <a:pt x="42" y="126"/>
                    </a:lnTo>
                    <a:lnTo>
                      <a:pt x="54" y="136"/>
                    </a:lnTo>
                    <a:lnTo>
                      <a:pt x="66" y="132"/>
                    </a:lnTo>
                    <a:lnTo>
                      <a:pt x="68" y="118"/>
                    </a:lnTo>
                    <a:lnTo>
                      <a:pt x="74" y="110"/>
                    </a:lnTo>
                    <a:lnTo>
                      <a:pt x="76" y="100"/>
                    </a:lnTo>
                    <a:lnTo>
                      <a:pt x="90" y="90"/>
                    </a:lnTo>
                    <a:lnTo>
                      <a:pt x="102" y="92"/>
                    </a:lnTo>
                    <a:lnTo>
                      <a:pt x="98" y="72"/>
                    </a:lnTo>
                    <a:lnTo>
                      <a:pt x="80" y="70"/>
                    </a:lnTo>
                    <a:lnTo>
                      <a:pt x="80" y="60"/>
                    </a:lnTo>
                    <a:lnTo>
                      <a:pt x="66" y="48"/>
                    </a:lnTo>
                    <a:lnTo>
                      <a:pt x="68" y="32"/>
                    </a:lnTo>
                    <a:lnTo>
                      <a:pt x="56" y="24"/>
                    </a:lnTo>
                    <a:lnTo>
                      <a:pt x="76" y="26"/>
                    </a:lnTo>
                    <a:lnTo>
                      <a:pt x="80" y="20"/>
                    </a:lnTo>
                    <a:lnTo>
                      <a:pt x="72" y="12"/>
                    </a:lnTo>
                    <a:lnTo>
                      <a:pt x="76" y="6"/>
                    </a:lnTo>
                    <a:lnTo>
                      <a:pt x="86" y="10"/>
                    </a:lnTo>
                    <a:lnTo>
                      <a:pt x="100" y="8"/>
                    </a:lnTo>
                    <a:lnTo>
                      <a:pt x="112" y="0"/>
                    </a:lnTo>
                    <a:lnTo>
                      <a:pt x="122" y="6"/>
                    </a:lnTo>
                    <a:lnTo>
                      <a:pt x="142" y="26"/>
                    </a:lnTo>
                    <a:lnTo>
                      <a:pt x="142" y="44"/>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499" name="Freeform 357"/>
              <p:cNvSpPr>
                <a:spLocks/>
              </p:cNvSpPr>
              <p:nvPr/>
            </p:nvSpPr>
            <p:spPr bwMode="auto">
              <a:xfrm>
                <a:off x="6897414" y="6771665"/>
                <a:ext cx="161923" cy="128493"/>
              </a:xfrm>
              <a:custGeom>
                <a:avLst/>
                <a:gdLst>
                  <a:gd name="T0" fmla="*/ 2147483647 w 126"/>
                  <a:gd name="T1" fmla="*/ 2147483647 h 100"/>
                  <a:gd name="T2" fmla="*/ 2147483647 w 126"/>
                  <a:gd name="T3" fmla="*/ 2147483647 h 100"/>
                  <a:gd name="T4" fmla="*/ 2147483647 w 126"/>
                  <a:gd name="T5" fmla="*/ 2147483647 h 100"/>
                  <a:gd name="T6" fmla="*/ 2147483647 w 126"/>
                  <a:gd name="T7" fmla="*/ 2147483647 h 100"/>
                  <a:gd name="T8" fmla="*/ 2147483647 w 126"/>
                  <a:gd name="T9" fmla="*/ 2147483647 h 100"/>
                  <a:gd name="T10" fmla="*/ 2147483647 w 126"/>
                  <a:gd name="T11" fmla="*/ 2147483647 h 100"/>
                  <a:gd name="T12" fmla="*/ 0 w 126"/>
                  <a:gd name="T13" fmla="*/ 2147483647 h 100"/>
                  <a:gd name="T14" fmla="*/ 2147483647 w 126"/>
                  <a:gd name="T15" fmla="*/ 2147483647 h 100"/>
                  <a:gd name="T16" fmla="*/ 2147483647 w 126"/>
                  <a:gd name="T17" fmla="*/ 2147483647 h 100"/>
                  <a:gd name="T18" fmla="*/ 2147483647 w 126"/>
                  <a:gd name="T19" fmla="*/ 2147483647 h 100"/>
                  <a:gd name="T20" fmla="*/ 2147483647 w 126"/>
                  <a:gd name="T21" fmla="*/ 2147483647 h 100"/>
                  <a:gd name="T22" fmla="*/ 2147483647 w 126"/>
                  <a:gd name="T23" fmla="*/ 2147483647 h 100"/>
                  <a:gd name="T24" fmla="*/ 2147483647 w 126"/>
                  <a:gd name="T25" fmla="*/ 2147483647 h 100"/>
                  <a:gd name="T26" fmla="*/ 2147483647 w 126"/>
                  <a:gd name="T27" fmla="*/ 2147483647 h 100"/>
                  <a:gd name="T28" fmla="*/ 2147483647 w 126"/>
                  <a:gd name="T29" fmla="*/ 2147483647 h 100"/>
                  <a:gd name="T30" fmla="*/ 2147483647 w 126"/>
                  <a:gd name="T31" fmla="*/ 0 h 100"/>
                  <a:gd name="T32" fmla="*/ 2147483647 w 126"/>
                  <a:gd name="T33" fmla="*/ 0 h 100"/>
                  <a:gd name="T34" fmla="*/ 2147483647 w 126"/>
                  <a:gd name="T35" fmla="*/ 2147483647 h 100"/>
                  <a:gd name="T36" fmla="*/ 2147483647 w 126"/>
                  <a:gd name="T37" fmla="*/ 2147483647 h 100"/>
                  <a:gd name="T38" fmla="*/ 2147483647 w 126"/>
                  <a:gd name="T39" fmla="*/ 2147483647 h 100"/>
                  <a:gd name="T40" fmla="*/ 2147483647 w 126"/>
                  <a:gd name="T41" fmla="*/ 2147483647 h 100"/>
                  <a:gd name="T42" fmla="*/ 2147483647 w 126"/>
                  <a:gd name="T43" fmla="*/ 2147483647 h 100"/>
                  <a:gd name="T44" fmla="*/ 2147483647 w 126"/>
                  <a:gd name="T45" fmla="*/ 2147483647 h 100"/>
                  <a:gd name="T46" fmla="*/ 2147483647 w 126"/>
                  <a:gd name="T47" fmla="*/ 2147483647 h 100"/>
                  <a:gd name="T48" fmla="*/ 2147483647 w 126"/>
                  <a:gd name="T49" fmla="*/ 2147483647 h 100"/>
                  <a:gd name="T50" fmla="*/ 2147483647 w 126"/>
                  <a:gd name="T51" fmla="*/ 2147483647 h 100"/>
                  <a:gd name="T52" fmla="*/ 2147483647 w 126"/>
                  <a:gd name="T53" fmla="*/ 2147483647 h 100"/>
                  <a:gd name="T54" fmla="*/ 2147483647 w 126"/>
                  <a:gd name="T55" fmla="*/ 2147483647 h 100"/>
                  <a:gd name="T56" fmla="*/ 2147483647 w 126"/>
                  <a:gd name="T57" fmla="*/ 2147483647 h 100"/>
                  <a:gd name="T58" fmla="*/ 2147483647 w 126"/>
                  <a:gd name="T59" fmla="*/ 2147483647 h 100"/>
                  <a:gd name="T60" fmla="*/ 2147483647 w 126"/>
                  <a:gd name="T61" fmla="*/ 2147483647 h 100"/>
                  <a:gd name="T62" fmla="*/ 2147483647 w 126"/>
                  <a:gd name="T63" fmla="*/ 2147483647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100"/>
                  <a:gd name="T98" fmla="*/ 126 w 126"/>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100">
                    <a:moveTo>
                      <a:pt x="38" y="98"/>
                    </a:moveTo>
                    <a:lnTo>
                      <a:pt x="32" y="90"/>
                    </a:lnTo>
                    <a:lnTo>
                      <a:pt x="20" y="86"/>
                    </a:lnTo>
                    <a:lnTo>
                      <a:pt x="28" y="72"/>
                    </a:lnTo>
                    <a:lnTo>
                      <a:pt x="22" y="66"/>
                    </a:lnTo>
                    <a:lnTo>
                      <a:pt x="4" y="66"/>
                    </a:lnTo>
                    <a:lnTo>
                      <a:pt x="0" y="52"/>
                    </a:lnTo>
                    <a:lnTo>
                      <a:pt x="8" y="48"/>
                    </a:lnTo>
                    <a:lnTo>
                      <a:pt x="22" y="50"/>
                    </a:lnTo>
                    <a:lnTo>
                      <a:pt x="30" y="42"/>
                    </a:lnTo>
                    <a:lnTo>
                      <a:pt x="26" y="14"/>
                    </a:lnTo>
                    <a:lnTo>
                      <a:pt x="30" y="8"/>
                    </a:lnTo>
                    <a:lnTo>
                      <a:pt x="42" y="12"/>
                    </a:lnTo>
                    <a:lnTo>
                      <a:pt x="48" y="10"/>
                    </a:lnTo>
                    <a:lnTo>
                      <a:pt x="62" y="12"/>
                    </a:lnTo>
                    <a:lnTo>
                      <a:pt x="62" y="0"/>
                    </a:lnTo>
                    <a:lnTo>
                      <a:pt x="74" y="0"/>
                    </a:lnTo>
                    <a:lnTo>
                      <a:pt x="76" y="12"/>
                    </a:lnTo>
                    <a:lnTo>
                      <a:pt x="90" y="12"/>
                    </a:lnTo>
                    <a:lnTo>
                      <a:pt x="104" y="24"/>
                    </a:lnTo>
                    <a:lnTo>
                      <a:pt x="104" y="34"/>
                    </a:lnTo>
                    <a:lnTo>
                      <a:pt x="122" y="36"/>
                    </a:lnTo>
                    <a:lnTo>
                      <a:pt x="126" y="56"/>
                    </a:lnTo>
                    <a:lnTo>
                      <a:pt x="114" y="54"/>
                    </a:lnTo>
                    <a:lnTo>
                      <a:pt x="100" y="64"/>
                    </a:lnTo>
                    <a:lnTo>
                      <a:pt x="98" y="74"/>
                    </a:lnTo>
                    <a:lnTo>
                      <a:pt x="92" y="82"/>
                    </a:lnTo>
                    <a:lnTo>
                      <a:pt x="90" y="96"/>
                    </a:lnTo>
                    <a:lnTo>
                      <a:pt x="78" y="100"/>
                    </a:lnTo>
                    <a:lnTo>
                      <a:pt x="66" y="90"/>
                    </a:lnTo>
                    <a:lnTo>
                      <a:pt x="62" y="100"/>
                    </a:lnTo>
                    <a:lnTo>
                      <a:pt x="38" y="98"/>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500" name="Freeform 841"/>
              <p:cNvSpPr>
                <a:spLocks/>
              </p:cNvSpPr>
              <p:nvPr/>
            </p:nvSpPr>
            <p:spPr bwMode="auto">
              <a:xfrm>
                <a:off x="7366477" y="5703890"/>
                <a:ext cx="169634" cy="205589"/>
              </a:xfrm>
              <a:custGeom>
                <a:avLst/>
                <a:gdLst>
                  <a:gd name="T0" fmla="*/ 2147483647 w 132"/>
                  <a:gd name="T1" fmla="*/ 2147483647 h 160"/>
                  <a:gd name="T2" fmla="*/ 2147483647 w 132"/>
                  <a:gd name="T3" fmla="*/ 2147483647 h 160"/>
                  <a:gd name="T4" fmla="*/ 2147483647 w 132"/>
                  <a:gd name="T5" fmla="*/ 2147483647 h 160"/>
                  <a:gd name="T6" fmla="*/ 2147483647 w 132"/>
                  <a:gd name="T7" fmla="*/ 2147483647 h 160"/>
                  <a:gd name="T8" fmla="*/ 2147483647 w 132"/>
                  <a:gd name="T9" fmla="*/ 2147483647 h 160"/>
                  <a:gd name="T10" fmla="*/ 2147483647 w 132"/>
                  <a:gd name="T11" fmla="*/ 2147483647 h 160"/>
                  <a:gd name="T12" fmla="*/ 2147483647 w 132"/>
                  <a:gd name="T13" fmla="*/ 2147483647 h 160"/>
                  <a:gd name="T14" fmla="*/ 2147483647 w 132"/>
                  <a:gd name="T15" fmla="*/ 2147483647 h 160"/>
                  <a:gd name="T16" fmla="*/ 2147483647 w 132"/>
                  <a:gd name="T17" fmla="*/ 2147483647 h 160"/>
                  <a:gd name="T18" fmla="*/ 2147483647 w 132"/>
                  <a:gd name="T19" fmla="*/ 2147483647 h 160"/>
                  <a:gd name="T20" fmla="*/ 2147483647 w 132"/>
                  <a:gd name="T21" fmla="*/ 2147483647 h 160"/>
                  <a:gd name="T22" fmla="*/ 2147483647 w 132"/>
                  <a:gd name="T23" fmla="*/ 2147483647 h 160"/>
                  <a:gd name="T24" fmla="*/ 2147483647 w 132"/>
                  <a:gd name="T25" fmla="*/ 2147483647 h 160"/>
                  <a:gd name="T26" fmla="*/ 2147483647 w 132"/>
                  <a:gd name="T27" fmla="*/ 2147483647 h 160"/>
                  <a:gd name="T28" fmla="*/ 2147483647 w 132"/>
                  <a:gd name="T29" fmla="*/ 2147483647 h 160"/>
                  <a:gd name="T30" fmla="*/ 2147483647 w 132"/>
                  <a:gd name="T31" fmla="*/ 2147483647 h 160"/>
                  <a:gd name="T32" fmla="*/ 0 w 132"/>
                  <a:gd name="T33" fmla="*/ 2147483647 h 160"/>
                  <a:gd name="T34" fmla="*/ 2147483647 w 132"/>
                  <a:gd name="T35" fmla="*/ 2147483647 h 160"/>
                  <a:gd name="T36" fmla="*/ 2147483647 w 132"/>
                  <a:gd name="T37" fmla="*/ 0 h 160"/>
                  <a:gd name="T38" fmla="*/ 2147483647 w 132"/>
                  <a:gd name="T39" fmla="*/ 2147483647 h 160"/>
                  <a:gd name="T40" fmla="*/ 2147483647 w 132"/>
                  <a:gd name="T41" fmla="*/ 2147483647 h 160"/>
                  <a:gd name="T42" fmla="*/ 2147483647 w 132"/>
                  <a:gd name="T43" fmla="*/ 2147483647 h 160"/>
                  <a:gd name="T44" fmla="*/ 2147483647 w 132"/>
                  <a:gd name="T45" fmla="*/ 2147483647 h 160"/>
                  <a:gd name="T46" fmla="*/ 2147483647 w 132"/>
                  <a:gd name="T47" fmla="*/ 2147483647 h 160"/>
                  <a:gd name="T48" fmla="*/ 2147483647 w 132"/>
                  <a:gd name="T49" fmla="*/ 2147483647 h 160"/>
                  <a:gd name="T50" fmla="*/ 2147483647 w 132"/>
                  <a:gd name="T51" fmla="*/ 2147483647 h 160"/>
                  <a:gd name="T52" fmla="*/ 2147483647 w 132"/>
                  <a:gd name="T53" fmla="*/ 2147483647 h 160"/>
                  <a:gd name="T54" fmla="*/ 2147483647 w 132"/>
                  <a:gd name="T55" fmla="*/ 2147483647 h 160"/>
                  <a:gd name="T56" fmla="*/ 2147483647 w 132"/>
                  <a:gd name="T57" fmla="*/ 2147483647 h 160"/>
                  <a:gd name="T58" fmla="*/ 2147483647 w 132"/>
                  <a:gd name="T59" fmla="*/ 2147483647 h 160"/>
                  <a:gd name="T60" fmla="*/ 2147483647 w 132"/>
                  <a:gd name="T61" fmla="*/ 2147483647 h 1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60"/>
                  <a:gd name="T95" fmla="*/ 132 w 132"/>
                  <a:gd name="T96" fmla="*/ 160 h 1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60">
                    <a:moveTo>
                      <a:pt x="132" y="116"/>
                    </a:moveTo>
                    <a:lnTo>
                      <a:pt x="130" y="124"/>
                    </a:lnTo>
                    <a:lnTo>
                      <a:pt x="120" y="132"/>
                    </a:lnTo>
                    <a:lnTo>
                      <a:pt x="100" y="142"/>
                    </a:lnTo>
                    <a:lnTo>
                      <a:pt x="82" y="142"/>
                    </a:lnTo>
                    <a:lnTo>
                      <a:pt x="72" y="154"/>
                    </a:lnTo>
                    <a:lnTo>
                      <a:pt x="54" y="160"/>
                    </a:lnTo>
                    <a:lnTo>
                      <a:pt x="36" y="146"/>
                    </a:lnTo>
                    <a:lnTo>
                      <a:pt x="40" y="134"/>
                    </a:lnTo>
                    <a:lnTo>
                      <a:pt x="24" y="128"/>
                    </a:lnTo>
                    <a:lnTo>
                      <a:pt x="28" y="120"/>
                    </a:lnTo>
                    <a:lnTo>
                      <a:pt x="14" y="114"/>
                    </a:lnTo>
                    <a:lnTo>
                      <a:pt x="26" y="78"/>
                    </a:lnTo>
                    <a:lnTo>
                      <a:pt x="12" y="70"/>
                    </a:lnTo>
                    <a:lnTo>
                      <a:pt x="12" y="60"/>
                    </a:lnTo>
                    <a:lnTo>
                      <a:pt x="2" y="50"/>
                    </a:lnTo>
                    <a:lnTo>
                      <a:pt x="0" y="36"/>
                    </a:lnTo>
                    <a:lnTo>
                      <a:pt x="16" y="8"/>
                    </a:lnTo>
                    <a:lnTo>
                      <a:pt x="26" y="0"/>
                    </a:lnTo>
                    <a:lnTo>
                      <a:pt x="28" y="14"/>
                    </a:lnTo>
                    <a:lnTo>
                      <a:pt x="42" y="28"/>
                    </a:lnTo>
                    <a:lnTo>
                      <a:pt x="60" y="20"/>
                    </a:lnTo>
                    <a:lnTo>
                      <a:pt x="68" y="32"/>
                    </a:lnTo>
                    <a:lnTo>
                      <a:pt x="60" y="50"/>
                    </a:lnTo>
                    <a:lnTo>
                      <a:pt x="68" y="60"/>
                    </a:lnTo>
                    <a:lnTo>
                      <a:pt x="84" y="58"/>
                    </a:lnTo>
                    <a:lnTo>
                      <a:pt x="86" y="70"/>
                    </a:lnTo>
                    <a:lnTo>
                      <a:pt x="102" y="88"/>
                    </a:lnTo>
                    <a:lnTo>
                      <a:pt x="114" y="90"/>
                    </a:lnTo>
                    <a:lnTo>
                      <a:pt x="114" y="104"/>
                    </a:lnTo>
                    <a:lnTo>
                      <a:pt x="132" y="116"/>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501" name="Freeform 842"/>
              <p:cNvSpPr>
                <a:spLocks/>
              </p:cNvSpPr>
              <p:nvPr/>
            </p:nvSpPr>
            <p:spPr bwMode="auto">
              <a:xfrm>
                <a:off x="7338205" y="6007133"/>
                <a:ext cx="205616" cy="222292"/>
              </a:xfrm>
              <a:custGeom>
                <a:avLst/>
                <a:gdLst>
                  <a:gd name="T0" fmla="*/ 2147483647 w 160"/>
                  <a:gd name="T1" fmla="*/ 2147483647 h 173"/>
                  <a:gd name="T2" fmla="*/ 2147483647 w 160"/>
                  <a:gd name="T3" fmla="*/ 2147483647 h 173"/>
                  <a:gd name="T4" fmla="*/ 2147483647 w 160"/>
                  <a:gd name="T5" fmla="*/ 2147483647 h 173"/>
                  <a:gd name="T6" fmla="*/ 2147483647 w 160"/>
                  <a:gd name="T7" fmla="*/ 2147483647 h 173"/>
                  <a:gd name="T8" fmla="*/ 2147483647 w 160"/>
                  <a:gd name="T9" fmla="*/ 2147483647 h 173"/>
                  <a:gd name="T10" fmla="*/ 2147483647 w 160"/>
                  <a:gd name="T11" fmla="*/ 2147483647 h 173"/>
                  <a:gd name="T12" fmla="*/ 2147483647 w 160"/>
                  <a:gd name="T13" fmla="*/ 2147483647 h 173"/>
                  <a:gd name="T14" fmla="*/ 2147483647 w 160"/>
                  <a:gd name="T15" fmla="*/ 2147483647 h 173"/>
                  <a:gd name="T16" fmla="*/ 2147483647 w 160"/>
                  <a:gd name="T17" fmla="*/ 2147483647 h 173"/>
                  <a:gd name="T18" fmla="*/ 2147483647 w 160"/>
                  <a:gd name="T19" fmla="*/ 2147483647 h 173"/>
                  <a:gd name="T20" fmla="*/ 2147483647 w 160"/>
                  <a:gd name="T21" fmla="*/ 2147483647 h 173"/>
                  <a:gd name="T22" fmla="*/ 2147483647 w 160"/>
                  <a:gd name="T23" fmla="*/ 2147483647 h 173"/>
                  <a:gd name="T24" fmla="*/ 2147483647 w 160"/>
                  <a:gd name="T25" fmla="*/ 2147483647 h 173"/>
                  <a:gd name="T26" fmla="*/ 2147483647 w 160"/>
                  <a:gd name="T27" fmla="*/ 2147483647 h 173"/>
                  <a:gd name="T28" fmla="*/ 2147483647 w 160"/>
                  <a:gd name="T29" fmla="*/ 2147483647 h 173"/>
                  <a:gd name="T30" fmla="*/ 2147483647 w 160"/>
                  <a:gd name="T31" fmla="*/ 2147483647 h 173"/>
                  <a:gd name="T32" fmla="*/ 2147483647 w 160"/>
                  <a:gd name="T33" fmla="*/ 2147483647 h 173"/>
                  <a:gd name="T34" fmla="*/ 2147483647 w 160"/>
                  <a:gd name="T35" fmla="*/ 2147483647 h 173"/>
                  <a:gd name="T36" fmla="*/ 2147483647 w 160"/>
                  <a:gd name="T37" fmla="*/ 2147483647 h 173"/>
                  <a:gd name="T38" fmla="*/ 2147483647 w 160"/>
                  <a:gd name="T39" fmla="*/ 2147483647 h 173"/>
                  <a:gd name="T40" fmla="*/ 2147483647 w 160"/>
                  <a:gd name="T41" fmla="*/ 2147483647 h 173"/>
                  <a:gd name="T42" fmla="*/ 2147483647 w 160"/>
                  <a:gd name="T43" fmla="*/ 2147483647 h 173"/>
                  <a:gd name="T44" fmla="*/ 2147483647 w 160"/>
                  <a:gd name="T45" fmla="*/ 2147483647 h 173"/>
                  <a:gd name="T46" fmla="*/ 0 w 160"/>
                  <a:gd name="T47" fmla="*/ 2147483647 h 173"/>
                  <a:gd name="T48" fmla="*/ 2147483647 w 160"/>
                  <a:gd name="T49" fmla="*/ 2147483647 h 173"/>
                  <a:gd name="T50" fmla="*/ 2147483647 w 160"/>
                  <a:gd name="T51" fmla="*/ 2147483647 h 173"/>
                  <a:gd name="T52" fmla="*/ 2147483647 w 160"/>
                  <a:gd name="T53" fmla="*/ 2147483647 h 173"/>
                  <a:gd name="T54" fmla="*/ 2147483647 w 160"/>
                  <a:gd name="T55" fmla="*/ 2147483647 h 173"/>
                  <a:gd name="T56" fmla="*/ 2147483647 w 160"/>
                  <a:gd name="T57" fmla="*/ 2147483647 h 173"/>
                  <a:gd name="T58" fmla="*/ 2147483647 w 160"/>
                  <a:gd name="T59" fmla="*/ 0 h 173"/>
                  <a:gd name="T60" fmla="*/ 2147483647 w 160"/>
                  <a:gd name="T61" fmla="*/ 2147483647 h 173"/>
                  <a:gd name="T62" fmla="*/ 2147483647 w 160"/>
                  <a:gd name="T63" fmla="*/ 2147483647 h 173"/>
                  <a:gd name="T64" fmla="*/ 2147483647 w 160"/>
                  <a:gd name="T65" fmla="*/ 2147483647 h 173"/>
                  <a:gd name="T66" fmla="*/ 2147483647 w 160"/>
                  <a:gd name="T67" fmla="*/ 2147483647 h 173"/>
                  <a:gd name="T68" fmla="*/ 2147483647 w 160"/>
                  <a:gd name="T69" fmla="*/ 2147483647 h 173"/>
                  <a:gd name="T70" fmla="*/ 2147483647 w 160"/>
                  <a:gd name="T71" fmla="*/ 2147483647 h 173"/>
                  <a:gd name="T72" fmla="*/ 2147483647 w 160"/>
                  <a:gd name="T73" fmla="*/ 2147483647 h 173"/>
                  <a:gd name="T74" fmla="*/ 2147483647 w 160"/>
                  <a:gd name="T75" fmla="*/ 2147483647 h 173"/>
                  <a:gd name="T76" fmla="*/ 2147483647 w 160"/>
                  <a:gd name="T77" fmla="*/ 2147483647 h 173"/>
                  <a:gd name="T78" fmla="*/ 2147483647 w 160"/>
                  <a:gd name="T79" fmla="*/ 2147483647 h 173"/>
                  <a:gd name="T80" fmla="*/ 2147483647 w 160"/>
                  <a:gd name="T81" fmla="*/ 2147483647 h 173"/>
                  <a:gd name="T82" fmla="*/ 2147483647 w 160"/>
                  <a:gd name="T83" fmla="*/ 2147483647 h 173"/>
                  <a:gd name="T84" fmla="*/ 2147483647 w 160"/>
                  <a:gd name="T85" fmla="*/ 2147483647 h 173"/>
                  <a:gd name="T86" fmla="*/ 2147483647 w 160"/>
                  <a:gd name="T87" fmla="*/ 2147483647 h 173"/>
                  <a:gd name="T88" fmla="*/ 2147483647 w 16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173"/>
                  <a:gd name="T137" fmla="*/ 160 w 16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173">
                    <a:moveTo>
                      <a:pt x="156" y="81"/>
                    </a:moveTo>
                    <a:lnTo>
                      <a:pt x="160" y="89"/>
                    </a:lnTo>
                    <a:lnTo>
                      <a:pt x="158" y="115"/>
                    </a:lnTo>
                    <a:lnTo>
                      <a:pt x="152" y="121"/>
                    </a:lnTo>
                    <a:lnTo>
                      <a:pt x="160" y="133"/>
                    </a:lnTo>
                    <a:lnTo>
                      <a:pt x="158" y="143"/>
                    </a:lnTo>
                    <a:lnTo>
                      <a:pt x="144" y="161"/>
                    </a:lnTo>
                    <a:lnTo>
                      <a:pt x="146" y="169"/>
                    </a:lnTo>
                    <a:lnTo>
                      <a:pt x="132" y="173"/>
                    </a:lnTo>
                    <a:lnTo>
                      <a:pt x="130" y="165"/>
                    </a:lnTo>
                    <a:lnTo>
                      <a:pt x="112" y="165"/>
                    </a:lnTo>
                    <a:lnTo>
                      <a:pt x="104" y="167"/>
                    </a:lnTo>
                    <a:lnTo>
                      <a:pt x="92" y="167"/>
                    </a:lnTo>
                    <a:lnTo>
                      <a:pt x="86" y="153"/>
                    </a:lnTo>
                    <a:lnTo>
                      <a:pt x="78" y="155"/>
                    </a:lnTo>
                    <a:lnTo>
                      <a:pt x="64" y="153"/>
                    </a:lnTo>
                    <a:lnTo>
                      <a:pt x="60" y="137"/>
                    </a:lnTo>
                    <a:lnTo>
                      <a:pt x="46" y="129"/>
                    </a:lnTo>
                    <a:lnTo>
                      <a:pt x="36" y="129"/>
                    </a:lnTo>
                    <a:lnTo>
                      <a:pt x="24" y="125"/>
                    </a:lnTo>
                    <a:lnTo>
                      <a:pt x="22" y="113"/>
                    </a:lnTo>
                    <a:lnTo>
                      <a:pt x="10" y="113"/>
                    </a:lnTo>
                    <a:lnTo>
                      <a:pt x="8" y="103"/>
                    </a:lnTo>
                    <a:lnTo>
                      <a:pt x="0" y="99"/>
                    </a:lnTo>
                    <a:lnTo>
                      <a:pt x="4" y="87"/>
                    </a:lnTo>
                    <a:lnTo>
                      <a:pt x="18" y="85"/>
                    </a:lnTo>
                    <a:lnTo>
                      <a:pt x="20" y="63"/>
                    </a:lnTo>
                    <a:lnTo>
                      <a:pt x="12" y="35"/>
                    </a:lnTo>
                    <a:lnTo>
                      <a:pt x="18" y="13"/>
                    </a:lnTo>
                    <a:lnTo>
                      <a:pt x="30" y="0"/>
                    </a:lnTo>
                    <a:lnTo>
                      <a:pt x="38" y="9"/>
                    </a:lnTo>
                    <a:lnTo>
                      <a:pt x="46" y="19"/>
                    </a:lnTo>
                    <a:lnTo>
                      <a:pt x="56" y="23"/>
                    </a:lnTo>
                    <a:lnTo>
                      <a:pt x="64" y="25"/>
                    </a:lnTo>
                    <a:lnTo>
                      <a:pt x="70" y="15"/>
                    </a:lnTo>
                    <a:lnTo>
                      <a:pt x="78" y="21"/>
                    </a:lnTo>
                    <a:lnTo>
                      <a:pt x="86" y="31"/>
                    </a:lnTo>
                    <a:lnTo>
                      <a:pt x="82" y="51"/>
                    </a:lnTo>
                    <a:lnTo>
                      <a:pt x="92" y="65"/>
                    </a:lnTo>
                    <a:lnTo>
                      <a:pt x="104" y="67"/>
                    </a:lnTo>
                    <a:lnTo>
                      <a:pt x="112" y="57"/>
                    </a:lnTo>
                    <a:lnTo>
                      <a:pt x="130" y="65"/>
                    </a:lnTo>
                    <a:lnTo>
                      <a:pt x="128" y="75"/>
                    </a:lnTo>
                    <a:lnTo>
                      <a:pt x="144" y="81"/>
                    </a:lnTo>
                    <a:lnTo>
                      <a:pt x="156" y="81"/>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502" name="Freeform 258"/>
              <p:cNvSpPr>
                <a:spLocks/>
              </p:cNvSpPr>
              <p:nvPr/>
            </p:nvSpPr>
            <p:spPr bwMode="auto">
              <a:xfrm>
                <a:off x="6894844" y="5673052"/>
                <a:ext cx="197906" cy="185030"/>
              </a:xfrm>
              <a:custGeom>
                <a:avLst/>
                <a:gdLst>
                  <a:gd name="T0" fmla="*/ 2147483647 w 154"/>
                  <a:gd name="T1" fmla="*/ 2147483647 h 144"/>
                  <a:gd name="T2" fmla="*/ 2147483647 w 154"/>
                  <a:gd name="T3" fmla="*/ 2147483647 h 144"/>
                  <a:gd name="T4" fmla="*/ 2147483647 w 154"/>
                  <a:gd name="T5" fmla="*/ 2147483647 h 144"/>
                  <a:gd name="T6" fmla="*/ 2147483647 w 154"/>
                  <a:gd name="T7" fmla="*/ 2147483647 h 144"/>
                  <a:gd name="T8" fmla="*/ 2147483647 w 154"/>
                  <a:gd name="T9" fmla="*/ 2147483647 h 144"/>
                  <a:gd name="T10" fmla="*/ 2147483647 w 154"/>
                  <a:gd name="T11" fmla="*/ 2147483647 h 144"/>
                  <a:gd name="T12" fmla="*/ 2147483647 w 154"/>
                  <a:gd name="T13" fmla="*/ 2147483647 h 144"/>
                  <a:gd name="T14" fmla="*/ 2147483647 w 154"/>
                  <a:gd name="T15" fmla="*/ 2147483647 h 144"/>
                  <a:gd name="T16" fmla="*/ 2147483647 w 154"/>
                  <a:gd name="T17" fmla="*/ 2147483647 h 144"/>
                  <a:gd name="T18" fmla="*/ 2147483647 w 154"/>
                  <a:gd name="T19" fmla="*/ 2147483647 h 144"/>
                  <a:gd name="T20" fmla="*/ 2147483647 w 154"/>
                  <a:gd name="T21" fmla="*/ 2147483647 h 144"/>
                  <a:gd name="T22" fmla="*/ 2147483647 w 154"/>
                  <a:gd name="T23" fmla="*/ 2147483647 h 144"/>
                  <a:gd name="T24" fmla="*/ 2147483647 w 154"/>
                  <a:gd name="T25" fmla="*/ 2147483647 h 144"/>
                  <a:gd name="T26" fmla="*/ 2147483647 w 154"/>
                  <a:gd name="T27" fmla="*/ 2147483647 h 144"/>
                  <a:gd name="T28" fmla="*/ 2147483647 w 154"/>
                  <a:gd name="T29" fmla="*/ 2147483647 h 144"/>
                  <a:gd name="T30" fmla="*/ 2147483647 w 154"/>
                  <a:gd name="T31" fmla="*/ 2147483647 h 144"/>
                  <a:gd name="T32" fmla="*/ 2147483647 w 154"/>
                  <a:gd name="T33" fmla="*/ 2147483647 h 144"/>
                  <a:gd name="T34" fmla="*/ 2147483647 w 154"/>
                  <a:gd name="T35" fmla="*/ 2147483647 h 144"/>
                  <a:gd name="T36" fmla="*/ 2147483647 w 154"/>
                  <a:gd name="T37" fmla="*/ 2147483647 h 144"/>
                  <a:gd name="T38" fmla="*/ 2147483647 w 154"/>
                  <a:gd name="T39" fmla="*/ 2147483647 h 144"/>
                  <a:gd name="T40" fmla="*/ 2147483647 w 154"/>
                  <a:gd name="T41" fmla="*/ 2147483647 h 144"/>
                  <a:gd name="T42" fmla="*/ 2147483647 w 154"/>
                  <a:gd name="T43" fmla="*/ 2147483647 h 144"/>
                  <a:gd name="T44" fmla="*/ 0 w 154"/>
                  <a:gd name="T45" fmla="*/ 2147483647 h 144"/>
                  <a:gd name="T46" fmla="*/ 2147483647 w 154"/>
                  <a:gd name="T47" fmla="*/ 2147483647 h 144"/>
                  <a:gd name="T48" fmla="*/ 2147483647 w 154"/>
                  <a:gd name="T49" fmla="*/ 2147483647 h 144"/>
                  <a:gd name="T50" fmla="*/ 2147483647 w 154"/>
                  <a:gd name="T51" fmla="*/ 0 h 144"/>
                  <a:gd name="T52" fmla="*/ 2147483647 w 154"/>
                  <a:gd name="T53" fmla="*/ 2147483647 h 144"/>
                  <a:gd name="T54" fmla="*/ 2147483647 w 154"/>
                  <a:gd name="T55" fmla="*/ 2147483647 h 144"/>
                  <a:gd name="T56" fmla="*/ 2147483647 w 154"/>
                  <a:gd name="T57" fmla="*/ 2147483647 h 144"/>
                  <a:gd name="T58" fmla="*/ 2147483647 w 154"/>
                  <a:gd name="T59" fmla="*/ 2147483647 h 144"/>
                  <a:gd name="T60" fmla="*/ 2147483647 w 154"/>
                  <a:gd name="T61" fmla="*/ 2147483647 h 144"/>
                  <a:gd name="T62" fmla="*/ 2147483647 w 154"/>
                  <a:gd name="T63" fmla="*/ 2147483647 h 144"/>
                  <a:gd name="T64" fmla="*/ 2147483647 w 154"/>
                  <a:gd name="T65" fmla="*/ 2147483647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44"/>
                  <a:gd name="T101" fmla="*/ 154 w 154"/>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44">
                    <a:moveTo>
                      <a:pt x="140" y="24"/>
                    </a:moveTo>
                    <a:lnTo>
                      <a:pt x="144" y="42"/>
                    </a:lnTo>
                    <a:lnTo>
                      <a:pt x="154" y="56"/>
                    </a:lnTo>
                    <a:lnTo>
                      <a:pt x="140" y="80"/>
                    </a:lnTo>
                    <a:lnTo>
                      <a:pt x="150" y="92"/>
                    </a:lnTo>
                    <a:lnTo>
                      <a:pt x="142" y="102"/>
                    </a:lnTo>
                    <a:lnTo>
                      <a:pt x="134" y="112"/>
                    </a:lnTo>
                    <a:lnTo>
                      <a:pt x="120" y="110"/>
                    </a:lnTo>
                    <a:lnTo>
                      <a:pt x="118" y="122"/>
                    </a:lnTo>
                    <a:lnTo>
                      <a:pt x="110" y="134"/>
                    </a:lnTo>
                    <a:lnTo>
                      <a:pt x="100" y="134"/>
                    </a:lnTo>
                    <a:lnTo>
                      <a:pt x="96" y="140"/>
                    </a:lnTo>
                    <a:lnTo>
                      <a:pt x="84" y="138"/>
                    </a:lnTo>
                    <a:lnTo>
                      <a:pt x="72" y="144"/>
                    </a:lnTo>
                    <a:lnTo>
                      <a:pt x="54" y="142"/>
                    </a:lnTo>
                    <a:lnTo>
                      <a:pt x="64" y="126"/>
                    </a:lnTo>
                    <a:lnTo>
                      <a:pt x="64" y="108"/>
                    </a:lnTo>
                    <a:lnTo>
                      <a:pt x="58" y="96"/>
                    </a:lnTo>
                    <a:lnTo>
                      <a:pt x="28" y="92"/>
                    </a:lnTo>
                    <a:lnTo>
                      <a:pt x="34" y="76"/>
                    </a:lnTo>
                    <a:lnTo>
                      <a:pt x="26" y="66"/>
                    </a:lnTo>
                    <a:lnTo>
                      <a:pt x="8" y="74"/>
                    </a:lnTo>
                    <a:lnTo>
                      <a:pt x="0" y="54"/>
                    </a:lnTo>
                    <a:lnTo>
                      <a:pt x="26" y="24"/>
                    </a:lnTo>
                    <a:lnTo>
                      <a:pt x="28" y="6"/>
                    </a:lnTo>
                    <a:lnTo>
                      <a:pt x="48" y="0"/>
                    </a:lnTo>
                    <a:lnTo>
                      <a:pt x="50" y="22"/>
                    </a:lnTo>
                    <a:lnTo>
                      <a:pt x="62" y="30"/>
                    </a:lnTo>
                    <a:lnTo>
                      <a:pt x="84" y="30"/>
                    </a:lnTo>
                    <a:lnTo>
                      <a:pt x="90" y="24"/>
                    </a:lnTo>
                    <a:lnTo>
                      <a:pt x="122" y="24"/>
                    </a:lnTo>
                    <a:lnTo>
                      <a:pt x="128" y="18"/>
                    </a:lnTo>
                    <a:lnTo>
                      <a:pt x="140" y="24"/>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503" name="Freeform 264"/>
              <p:cNvSpPr>
                <a:spLocks/>
              </p:cNvSpPr>
              <p:nvPr/>
            </p:nvSpPr>
            <p:spPr bwMode="auto">
              <a:xfrm>
                <a:off x="6928257" y="5948026"/>
                <a:ext cx="164493" cy="217152"/>
              </a:xfrm>
              <a:custGeom>
                <a:avLst/>
                <a:gdLst>
                  <a:gd name="T0" fmla="*/ 2147483647 w 128"/>
                  <a:gd name="T1" fmla="*/ 2147483647 h 169"/>
                  <a:gd name="T2" fmla="*/ 2147483647 w 128"/>
                  <a:gd name="T3" fmla="*/ 2147483647 h 169"/>
                  <a:gd name="T4" fmla="*/ 2147483647 w 128"/>
                  <a:gd name="T5" fmla="*/ 2147483647 h 169"/>
                  <a:gd name="T6" fmla="*/ 2147483647 w 128"/>
                  <a:gd name="T7" fmla="*/ 2147483647 h 169"/>
                  <a:gd name="T8" fmla="*/ 2147483647 w 128"/>
                  <a:gd name="T9" fmla="*/ 2147483647 h 169"/>
                  <a:gd name="T10" fmla="*/ 2147483647 w 128"/>
                  <a:gd name="T11" fmla="*/ 2147483647 h 169"/>
                  <a:gd name="T12" fmla="*/ 2147483647 w 128"/>
                  <a:gd name="T13" fmla="*/ 2147483647 h 169"/>
                  <a:gd name="T14" fmla="*/ 2147483647 w 128"/>
                  <a:gd name="T15" fmla="*/ 2147483647 h 169"/>
                  <a:gd name="T16" fmla="*/ 2147483647 w 128"/>
                  <a:gd name="T17" fmla="*/ 2147483647 h 169"/>
                  <a:gd name="T18" fmla="*/ 2147483647 w 128"/>
                  <a:gd name="T19" fmla="*/ 2147483647 h 169"/>
                  <a:gd name="T20" fmla="*/ 2147483647 w 128"/>
                  <a:gd name="T21" fmla="*/ 2147483647 h 169"/>
                  <a:gd name="T22" fmla="*/ 2147483647 w 128"/>
                  <a:gd name="T23" fmla="*/ 2147483647 h 169"/>
                  <a:gd name="T24" fmla="*/ 2147483647 w 128"/>
                  <a:gd name="T25" fmla="*/ 2147483647 h 169"/>
                  <a:gd name="T26" fmla="*/ 2147483647 w 128"/>
                  <a:gd name="T27" fmla="*/ 2147483647 h 169"/>
                  <a:gd name="T28" fmla="*/ 2147483647 w 128"/>
                  <a:gd name="T29" fmla="*/ 2147483647 h 169"/>
                  <a:gd name="T30" fmla="*/ 2147483647 w 128"/>
                  <a:gd name="T31" fmla="*/ 2147483647 h 169"/>
                  <a:gd name="T32" fmla="*/ 2147483647 w 128"/>
                  <a:gd name="T33" fmla="*/ 2147483647 h 169"/>
                  <a:gd name="T34" fmla="*/ 2147483647 w 128"/>
                  <a:gd name="T35" fmla="*/ 2147483647 h 169"/>
                  <a:gd name="T36" fmla="*/ 2147483647 w 128"/>
                  <a:gd name="T37" fmla="*/ 2147483647 h 169"/>
                  <a:gd name="T38" fmla="*/ 2147483647 w 128"/>
                  <a:gd name="T39" fmla="*/ 2147483647 h 169"/>
                  <a:gd name="T40" fmla="*/ 2147483647 w 128"/>
                  <a:gd name="T41" fmla="*/ 2147483647 h 169"/>
                  <a:gd name="T42" fmla="*/ 2147483647 w 128"/>
                  <a:gd name="T43" fmla="*/ 2147483647 h 169"/>
                  <a:gd name="T44" fmla="*/ 0 w 128"/>
                  <a:gd name="T45" fmla="*/ 2147483647 h 169"/>
                  <a:gd name="T46" fmla="*/ 0 w 128"/>
                  <a:gd name="T47" fmla="*/ 2147483647 h 169"/>
                  <a:gd name="T48" fmla="*/ 2147483647 w 128"/>
                  <a:gd name="T49" fmla="*/ 2147483647 h 169"/>
                  <a:gd name="T50" fmla="*/ 2147483647 w 128"/>
                  <a:gd name="T51" fmla="*/ 0 h 169"/>
                  <a:gd name="T52" fmla="*/ 2147483647 w 128"/>
                  <a:gd name="T53" fmla="*/ 2147483647 h 169"/>
                  <a:gd name="T54" fmla="*/ 2147483647 w 128"/>
                  <a:gd name="T55" fmla="*/ 2147483647 h 169"/>
                  <a:gd name="T56" fmla="*/ 2147483647 w 128"/>
                  <a:gd name="T57" fmla="*/ 2147483647 h 169"/>
                  <a:gd name="T58" fmla="*/ 2147483647 w 128"/>
                  <a:gd name="T59" fmla="*/ 2147483647 h 169"/>
                  <a:gd name="T60" fmla="*/ 2147483647 w 128"/>
                  <a:gd name="T61" fmla="*/ 2147483647 h 169"/>
                  <a:gd name="T62" fmla="*/ 2147483647 w 128"/>
                  <a:gd name="T63" fmla="*/ 2147483647 h 169"/>
                  <a:gd name="T64" fmla="*/ 2147483647 w 128"/>
                  <a:gd name="T65" fmla="*/ 2147483647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69"/>
                  <a:gd name="T101" fmla="*/ 128 w 128"/>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69">
                    <a:moveTo>
                      <a:pt x="120" y="69"/>
                    </a:moveTo>
                    <a:lnTo>
                      <a:pt x="126" y="79"/>
                    </a:lnTo>
                    <a:lnTo>
                      <a:pt x="116" y="85"/>
                    </a:lnTo>
                    <a:lnTo>
                      <a:pt x="118" y="95"/>
                    </a:lnTo>
                    <a:lnTo>
                      <a:pt x="128" y="97"/>
                    </a:lnTo>
                    <a:lnTo>
                      <a:pt x="126" y="105"/>
                    </a:lnTo>
                    <a:lnTo>
                      <a:pt x="116" y="105"/>
                    </a:lnTo>
                    <a:lnTo>
                      <a:pt x="114" y="117"/>
                    </a:lnTo>
                    <a:lnTo>
                      <a:pt x="114" y="131"/>
                    </a:lnTo>
                    <a:lnTo>
                      <a:pt x="104" y="145"/>
                    </a:lnTo>
                    <a:lnTo>
                      <a:pt x="100" y="165"/>
                    </a:lnTo>
                    <a:lnTo>
                      <a:pt x="86" y="169"/>
                    </a:lnTo>
                    <a:lnTo>
                      <a:pt x="76" y="161"/>
                    </a:lnTo>
                    <a:lnTo>
                      <a:pt x="74" y="139"/>
                    </a:lnTo>
                    <a:lnTo>
                      <a:pt x="60" y="139"/>
                    </a:lnTo>
                    <a:lnTo>
                      <a:pt x="52" y="125"/>
                    </a:lnTo>
                    <a:lnTo>
                      <a:pt x="52" y="109"/>
                    </a:lnTo>
                    <a:lnTo>
                      <a:pt x="58" y="97"/>
                    </a:lnTo>
                    <a:lnTo>
                      <a:pt x="54" y="81"/>
                    </a:lnTo>
                    <a:lnTo>
                      <a:pt x="32" y="83"/>
                    </a:lnTo>
                    <a:lnTo>
                      <a:pt x="16" y="69"/>
                    </a:lnTo>
                    <a:lnTo>
                      <a:pt x="16" y="44"/>
                    </a:lnTo>
                    <a:lnTo>
                      <a:pt x="0" y="44"/>
                    </a:lnTo>
                    <a:lnTo>
                      <a:pt x="0" y="22"/>
                    </a:lnTo>
                    <a:lnTo>
                      <a:pt x="12" y="16"/>
                    </a:lnTo>
                    <a:lnTo>
                      <a:pt x="12" y="0"/>
                    </a:lnTo>
                    <a:lnTo>
                      <a:pt x="32" y="16"/>
                    </a:lnTo>
                    <a:lnTo>
                      <a:pt x="48" y="12"/>
                    </a:lnTo>
                    <a:lnTo>
                      <a:pt x="56" y="28"/>
                    </a:lnTo>
                    <a:lnTo>
                      <a:pt x="78" y="38"/>
                    </a:lnTo>
                    <a:lnTo>
                      <a:pt x="92" y="36"/>
                    </a:lnTo>
                    <a:lnTo>
                      <a:pt x="120" y="59"/>
                    </a:lnTo>
                    <a:lnTo>
                      <a:pt x="120" y="69"/>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504" name="Freeform 358"/>
              <p:cNvSpPr>
                <a:spLocks/>
              </p:cNvSpPr>
              <p:nvPr/>
            </p:nvSpPr>
            <p:spPr bwMode="auto">
              <a:xfrm>
                <a:off x="6846010" y="6756246"/>
                <a:ext cx="115659" cy="82235"/>
              </a:xfrm>
              <a:custGeom>
                <a:avLst/>
                <a:gdLst>
                  <a:gd name="T0" fmla="*/ 2147483647 w 90"/>
                  <a:gd name="T1" fmla="*/ 2147483647 h 64"/>
                  <a:gd name="T2" fmla="*/ 2147483647 w 90"/>
                  <a:gd name="T3" fmla="*/ 2147483647 h 64"/>
                  <a:gd name="T4" fmla="*/ 0 w 90"/>
                  <a:gd name="T5" fmla="*/ 2147483647 h 64"/>
                  <a:gd name="T6" fmla="*/ 2147483647 w 90"/>
                  <a:gd name="T7" fmla="*/ 2147483647 h 64"/>
                  <a:gd name="T8" fmla="*/ 2147483647 w 90"/>
                  <a:gd name="T9" fmla="*/ 2147483647 h 64"/>
                  <a:gd name="T10" fmla="*/ 2147483647 w 90"/>
                  <a:gd name="T11" fmla="*/ 2147483647 h 64"/>
                  <a:gd name="T12" fmla="*/ 2147483647 w 90"/>
                  <a:gd name="T13" fmla="*/ 2147483647 h 64"/>
                  <a:gd name="T14" fmla="*/ 2147483647 w 90"/>
                  <a:gd name="T15" fmla="*/ 2147483647 h 64"/>
                  <a:gd name="T16" fmla="*/ 2147483647 w 90"/>
                  <a:gd name="T17" fmla="*/ 2147483647 h 64"/>
                  <a:gd name="T18" fmla="*/ 2147483647 w 90"/>
                  <a:gd name="T19" fmla="*/ 2147483647 h 64"/>
                  <a:gd name="T20" fmla="*/ 2147483647 w 90"/>
                  <a:gd name="T21" fmla="*/ 2147483647 h 64"/>
                  <a:gd name="T22" fmla="*/ 2147483647 w 90"/>
                  <a:gd name="T23" fmla="*/ 2147483647 h 64"/>
                  <a:gd name="T24" fmla="*/ 2147483647 w 90"/>
                  <a:gd name="T25" fmla="*/ 0 h 64"/>
                  <a:gd name="T26" fmla="*/ 2147483647 w 90"/>
                  <a:gd name="T27" fmla="*/ 2147483647 h 64"/>
                  <a:gd name="T28" fmla="*/ 2147483647 w 90"/>
                  <a:gd name="T29" fmla="*/ 2147483647 h 64"/>
                  <a:gd name="T30" fmla="*/ 2147483647 w 90"/>
                  <a:gd name="T31" fmla="*/ 2147483647 h 64"/>
                  <a:gd name="T32" fmla="*/ 2147483647 w 90"/>
                  <a:gd name="T33" fmla="*/ 2147483647 h 64"/>
                  <a:gd name="T34" fmla="*/ 2147483647 w 90"/>
                  <a:gd name="T35" fmla="*/ 2147483647 h 64"/>
                  <a:gd name="T36" fmla="*/ 2147483647 w 90"/>
                  <a:gd name="T37" fmla="*/ 2147483647 h 64"/>
                  <a:gd name="T38" fmla="*/ 2147483647 w 90"/>
                  <a:gd name="T39" fmla="*/ 2147483647 h 64"/>
                  <a:gd name="T40" fmla="*/ 2147483647 w 90"/>
                  <a:gd name="T41" fmla="*/ 2147483647 h 64"/>
                  <a:gd name="T42" fmla="*/ 2147483647 w 90"/>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64"/>
                  <a:gd name="T68" fmla="*/ 90 w 90"/>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64">
                    <a:moveTo>
                      <a:pt x="40" y="64"/>
                    </a:moveTo>
                    <a:lnTo>
                      <a:pt x="6" y="54"/>
                    </a:lnTo>
                    <a:lnTo>
                      <a:pt x="0" y="42"/>
                    </a:lnTo>
                    <a:lnTo>
                      <a:pt x="10" y="36"/>
                    </a:lnTo>
                    <a:lnTo>
                      <a:pt x="2" y="20"/>
                    </a:lnTo>
                    <a:lnTo>
                      <a:pt x="18" y="22"/>
                    </a:lnTo>
                    <a:lnTo>
                      <a:pt x="28" y="14"/>
                    </a:lnTo>
                    <a:lnTo>
                      <a:pt x="40" y="18"/>
                    </a:lnTo>
                    <a:lnTo>
                      <a:pt x="52" y="12"/>
                    </a:lnTo>
                    <a:lnTo>
                      <a:pt x="60" y="16"/>
                    </a:lnTo>
                    <a:lnTo>
                      <a:pt x="68" y="14"/>
                    </a:lnTo>
                    <a:lnTo>
                      <a:pt x="70" y="2"/>
                    </a:lnTo>
                    <a:lnTo>
                      <a:pt x="72" y="0"/>
                    </a:lnTo>
                    <a:lnTo>
                      <a:pt x="90" y="10"/>
                    </a:lnTo>
                    <a:lnTo>
                      <a:pt x="88" y="22"/>
                    </a:lnTo>
                    <a:lnTo>
                      <a:pt x="82" y="24"/>
                    </a:lnTo>
                    <a:lnTo>
                      <a:pt x="70" y="20"/>
                    </a:lnTo>
                    <a:lnTo>
                      <a:pt x="66" y="26"/>
                    </a:lnTo>
                    <a:lnTo>
                      <a:pt x="70" y="54"/>
                    </a:lnTo>
                    <a:lnTo>
                      <a:pt x="62" y="62"/>
                    </a:lnTo>
                    <a:lnTo>
                      <a:pt x="48" y="60"/>
                    </a:lnTo>
                    <a:lnTo>
                      <a:pt x="40" y="64"/>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505" name="Freeform 359"/>
              <p:cNvSpPr>
                <a:spLocks/>
              </p:cNvSpPr>
              <p:nvPr/>
            </p:nvSpPr>
            <p:spPr bwMode="auto">
              <a:xfrm>
                <a:off x="6815168" y="6691999"/>
                <a:ext cx="131080" cy="92515"/>
              </a:xfrm>
              <a:custGeom>
                <a:avLst/>
                <a:gdLst>
                  <a:gd name="T0" fmla="*/ 2147483647 w 102"/>
                  <a:gd name="T1" fmla="*/ 2147483647 h 72"/>
                  <a:gd name="T2" fmla="*/ 2147483647 w 102"/>
                  <a:gd name="T3" fmla="*/ 2147483647 h 72"/>
                  <a:gd name="T4" fmla="*/ 2147483647 w 102"/>
                  <a:gd name="T5" fmla="*/ 2147483647 h 72"/>
                  <a:gd name="T6" fmla="*/ 2147483647 w 102"/>
                  <a:gd name="T7" fmla="*/ 2147483647 h 72"/>
                  <a:gd name="T8" fmla="*/ 0 w 102"/>
                  <a:gd name="T9" fmla="*/ 2147483647 h 72"/>
                  <a:gd name="T10" fmla="*/ 2147483647 w 102"/>
                  <a:gd name="T11" fmla="*/ 2147483647 h 72"/>
                  <a:gd name="T12" fmla="*/ 2147483647 w 102"/>
                  <a:gd name="T13" fmla="*/ 2147483647 h 72"/>
                  <a:gd name="T14" fmla="*/ 2147483647 w 102"/>
                  <a:gd name="T15" fmla="*/ 0 h 72"/>
                  <a:gd name="T16" fmla="*/ 2147483647 w 102"/>
                  <a:gd name="T17" fmla="*/ 2147483647 h 72"/>
                  <a:gd name="T18" fmla="*/ 2147483647 w 102"/>
                  <a:gd name="T19" fmla="*/ 2147483647 h 72"/>
                  <a:gd name="T20" fmla="*/ 2147483647 w 102"/>
                  <a:gd name="T21" fmla="*/ 2147483647 h 72"/>
                  <a:gd name="T22" fmla="*/ 2147483647 w 102"/>
                  <a:gd name="T23" fmla="*/ 2147483647 h 72"/>
                  <a:gd name="T24" fmla="*/ 2147483647 w 102"/>
                  <a:gd name="T25" fmla="*/ 2147483647 h 72"/>
                  <a:gd name="T26" fmla="*/ 2147483647 w 102"/>
                  <a:gd name="T27" fmla="*/ 2147483647 h 72"/>
                  <a:gd name="T28" fmla="*/ 2147483647 w 102"/>
                  <a:gd name="T29" fmla="*/ 2147483647 h 72"/>
                  <a:gd name="T30" fmla="*/ 2147483647 w 102"/>
                  <a:gd name="T31" fmla="*/ 2147483647 h 72"/>
                  <a:gd name="T32" fmla="*/ 2147483647 w 102"/>
                  <a:gd name="T33" fmla="*/ 2147483647 h 72"/>
                  <a:gd name="T34" fmla="*/ 2147483647 w 102"/>
                  <a:gd name="T35" fmla="*/ 2147483647 h 72"/>
                  <a:gd name="T36" fmla="*/ 2147483647 w 102"/>
                  <a:gd name="T37" fmla="*/ 2147483647 h 72"/>
                  <a:gd name="T38" fmla="*/ 2147483647 w 102"/>
                  <a:gd name="T39" fmla="*/ 2147483647 h 72"/>
                  <a:gd name="T40" fmla="*/ 2147483647 w 102"/>
                  <a:gd name="T41" fmla="*/ 2147483647 h 72"/>
                  <a:gd name="T42" fmla="*/ 2147483647 w 102"/>
                  <a:gd name="T43" fmla="*/ 2147483647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
                  <a:gd name="T67" fmla="*/ 0 h 72"/>
                  <a:gd name="T68" fmla="*/ 102 w 102"/>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 h="72">
                    <a:moveTo>
                      <a:pt x="26" y="70"/>
                    </a:moveTo>
                    <a:lnTo>
                      <a:pt x="16" y="60"/>
                    </a:lnTo>
                    <a:lnTo>
                      <a:pt x="20" y="40"/>
                    </a:lnTo>
                    <a:lnTo>
                      <a:pt x="6" y="32"/>
                    </a:lnTo>
                    <a:lnTo>
                      <a:pt x="0" y="20"/>
                    </a:lnTo>
                    <a:lnTo>
                      <a:pt x="20" y="4"/>
                    </a:lnTo>
                    <a:lnTo>
                      <a:pt x="32" y="4"/>
                    </a:lnTo>
                    <a:lnTo>
                      <a:pt x="34" y="0"/>
                    </a:lnTo>
                    <a:lnTo>
                      <a:pt x="62" y="6"/>
                    </a:lnTo>
                    <a:lnTo>
                      <a:pt x="60" y="20"/>
                    </a:lnTo>
                    <a:lnTo>
                      <a:pt x="78" y="30"/>
                    </a:lnTo>
                    <a:lnTo>
                      <a:pt x="90" y="26"/>
                    </a:lnTo>
                    <a:lnTo>
                      <a:pt x="102" y="40"/>
                    </a:lnTo>
                    <a:lnTo>
                      <a:pt x="96" y="50"/>
                    </a:lnTo>
                    <a:lnTo>
                      <a:pt x="94" y="52"/>
                    </a:lnTo>
                    <a:lnTo>
                      <a:pt x="92" y="64"/>
                    </a:lnTo>
                    <a:lnTo>
                      <a:pt x="84" y="66"/>
                    </a:lnTo>
                    <a:lnTo>
                      <a:pt x="76" y="62"/>
                    </a:lnTo>
                    <a:lnTo>
                      <a:pt x="64" y="68"/>
                    </a:lnTo>
                    <a:lnTo>
                      <a:pt x="52" y="64"/>
                    </a:lnTo>
                    <a:lnTo>
                      <a:pt x="42" y="72"/>
                    </a:lnTo>
                    <a:lnTo>
                      <a:pt x="26" y="70"/>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506" name="Freeform 360"/>
              <p:cNvSpPr>
                <a:spLocks/>
              </p:cNvSpPr>
              <p:nvPr/>
            </p:nvSpPr>
            <p:spPr bwMode="auto">
              <a:xfrm>
                <a:off x="6748342" y="6594345"/>
                <a:ext cx="120800" cy="123353"/>
              </a:xfrm>
              <a:custGeom>
                <a:avLst/>
                <a:gdLst>
                  <a:gd name="T0" fmla="*/ 2147483647 w 94"/>
                  <a:gd name="T1" fmla="*/ 2147483647 h 96"/>
                  <a:gd name="T2" fmla="*/ 2147483647 w 94"/>
                  <a:gd name="T3" fmla="*/ 2147483647 h 96"/>
                  <a:gd name="T4" fmla="*/ 2147483647 w 94"/>
                  <a:gd name="T5" fmla="*/ 2147483647 h 96"/>
                  <a:gd name="T6" fmla="*/ 2147483647 w 94"/>
                  <a:gd name="T7" fmla="*/ 2147483647 h 96"/>
                  <a:gd name="T8" fmla="*/ 2147483647 w 94"/>
                  <a:gd name="T9" fmla="*/ 2147483647 h 96"/>
                  <a:gd name="T10" fmla="*/ 0 w 94"/>
                  <a:gd name="T11" fmla="*/ 2147483647 h 96"/>
                  <a:gd name="T12" fmla="*/ 2147483647 w 94"/>
                  <a:gd name="T13" fmla="*/ 2147483647 h 96"/>
                  <a:gd name="T14" fmla="*/ 2147483647 w 94"/>
                  <a:gd name="T15" fmla="*/ 2147483647 h 96"/>
                  <a:gd name="T16" fmla="*/ 2147483647 w 94"/>
                  <a:gd name="T17" fmla="*/ 0 h 96"/>
                  <a:gd name="T18" fmla="*/ 2147483647 w 94"/>
                  <a:gd name="T19" fmla="*/ 2147483647 h 96"/>
                  <a:gd name="T20" fmla="*/ 2147483647 w 94"/>
                  <a:gd name="T21" fmla="*/ 2147483647 h 96"/>
                  <a:gd name="T22" fmla="*/ 2147483647 w 94"/>
                  <a:gd name="T23" fmla="*/ 2147483647 h 96"/>
                  <a:gd name="T24" fmla="*/ 2147483647 w 94"/>
                  <a:gd name="T25" fmla="*/ 2147483647 h 96"/>
                  <a:gd name="T26" fmla="*/ 2147483647 w 94"/>
                  <a:gd name="T27" fmla="*/ 2147483647 h 96"/>
                  <a:gd name="T28" fmla="*/ 2147483647 w 94"/>
                  <a:gd name="T29" fmla="*/ 2147483647 h 96"/>
                  <a:gd name="T30" fmla="*/ 2147483647 w 94"/>
                  <a:gd name="T31" fmla="*/ 2147483647 h 96"/>
                  <a:gd name="T32" fmla="*/ 2147483647 w 94"/>
                  <a:gd name="T33" fmla="*/ 2147483647 h 96"/>
                  <a:gd name="T34" fmla="*/ 2147483647 w 94"/>
                  <a:gd name="T35" fmla="*/ 2147483647 h 96"/>
                  <a:gd name="T36" fmla="*/ 2147483647 w 94"/>
                  <a:gd name="T37" fmla="*/ 2147483647 h 96"/>
                  <a:gd name="T38" fmla="*/ 2147483647 w 94"/>
                  <a:gd name="T39" fmla="*/ 2147483647 h 96"/>
                  <a:gd name="T40" fmla="*/ 2147483647 w 94"/>
                  <a:gd name="T41" fmla="*/ 2147483647 h 96"/>
                  <a:gd name="T42" fmla="*/ 2147483647 w 94"/>
                  <a:gd name="T43" fmla="*/ 2147483647 h 96"/>
                  <a:gd name="T44" fmla="*/ 2147483647 w 94"/>
                  <a:gd name="T45" fmla="*/ 2147483647 h 96"/>
                  <a:gd name="T46" fmla="*/ 2147483647 w 94"/>
                  <a:gd name="T47" fmla="*/ 2147483647 h 96"/>
                  <a:gd name="T48" fmla="*/ 2147483647 w 94"/>
                  <a:gd name="T49" fmla="*/ 2147483647 h 96"/>
                  <a:gd name="T50" fmla="*/ 2147483647 w 94"/>
                  <a:gd name="T51" fmla="*/ 2147483647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
                  <a:gd name="T79" fmla="*/ 0 h 96"/>
                  <a:gd name="T80" fmla="*/ 94 w 94"/>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 h="96">
                    <a:moveTo>
                      <a:pt x="52" y="96"/>
                    </a:moveTo>
                    <a:lnTo>
                      <a:pt x="38" y="92"/>
                    </a:lnTo>
                    <a:lnTo>
                      <a:pt x="22" y="76"/>
                    </a:lnTo>
                    <a:lnTo>
                      <a:pt x="22" y="58"/>
                    </a:lnTo>
                    <a:lnTo>
                      <a:pt x="8" y="50"/>
                    </a:lnTo>
                    <a:lnTo>
                      <a:pt x="0" y="28"/>
                    </a:lnTo>
                    <a:lnTo>
                      <a:pt x="20" y="10"/>
                    </a:lnTo>
                    <a:lnTo>
                      <a:pt x="32" y="14"/>
                    </a:lnTo>
                    <a:lnTo>
                      <a:pt x="34" y="0"/>
                    </a:lnTo>
                    <a:lnTo>
                      <a:pt x="46" y="14"/>
                    </a:lnTo>
                    <a:lnTo>
                      <a:pt x="46" y="26"/>
                    </a:lnTo>
                    <a:lnTo>
                      <a:pt x="62" y="26"/>
                    </a:lnTo>
                    <a:lnTo>
                      <a:pt x="72" y="22"/>
                    </a:lnTo>
                    <a:lnTo>
                      <a:pt x="70" y="12"/>
                    </a:lnTo>
                    <a:lnTo>
                      <a:pt x="80" y="12"/>
                    </a:lnTo>
                    <a:lnTo>
                      <a:pt x="88" y="14"/>
                    </a:lnTo>
                    <a:lnTo>
                      <a:pt x="86" y="26"/>
                    </a:lnTo>
                    <a:lnTo>
                      <a:pt x="94" y="36"/>
                    </a:lnTo>
                    <a:lnTo>
                      <a:pt x="94" y="46"/>
                    </a:lnTo>
                    <a:lnTo>
                      <a:pt x="88" y="44"/>
                    </a:lnTo>
                    <a:lnTo>
                      <a:pt x="82" y="56"/>
                    </a:lnTo>
                    <a:lnTo>
                      <a:pt x="90" y="62"/>
                    </a:lnTo>
                    <a:lnTo>
                      <a:pt x="86" y="76"/>
                    </a:lnTo>
                    <a:lnTo>
                      <a:pt x="84" y="80"/>
                    </a:lnTo>
                    <a:lnTo>
                      <a:pt x="72" y="80"/>
                    </a:lnTo>
                    <a:lnTo>
                      <a:pt x="52" y="96"/>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sp>
            <p:nvSpPr>
              <p:cNvPr id="16507" name="Freeform 419"/>
              <p:cNvSpPr>
                <a:spLocks/>
              </p:cNvSpPr>
              <p:nvPr/>
            </p:nvSpPr>
            <p:spPr bwMode="auto">
              <a:xfrm>
                <a:off x="6727781" y="6453003"/>
                <a:ext cx="92527" cy="143912"/>
              </a:xfrm>
              <a:custGeom>
                <a:avLst/>
                <a:gdLst>
                  <a:gd name="T0" fmla="*/ 2147483647 w 72"/>
                  <a:gd name="T1" fmla="*/ 0 h 112"/>
                  <a:gd name="T2" fmla="*/ 2147483647 w 72"/>
                  <a:gd name="T3" fmla="*/ 2147483647 h 112"/>
                  <a:gd name="T4" fmla="*/ 2147483647 w 72"/>
                  <a:gd name="T5" fmla="*/ 2147483647 h 112"/>
                  <a:gd name="T6" fmla="*/ 2147483647 w 72"/>
                  <a:gd name="T7" fmla="*/ 2147483647 h 112"/>
                  <a:gd name="T8" fmla="*/ 2147483647 w 72"/>
                  <a:gd name="T9" fmla="*/ 2147483647 h 112"/>
                  <a:gd name="T10" fmla="*/ 2147483647 w 72"/>
                  <a:gd name="T11" fmla="*/ 2147483647 h 112"/>
                  <a:gd name="T12" fmla="*/ 2147483647 w 72"/>
                  <a:gd name="T13" fmla="*/ 2147483647 h 112"/>
                  <a:gd name="T14" fmla="*/ 2147483647 w 72"/>
                  <a:gd name="T15" fmla="*/ 2147483647 h 112"/>
                  <a:gd name="T16" fmla="*/ 2147483647 w 72"/>
                  <a:gd name="T17" fmla="*/ 2147483647 h 112"/>
                  <a:gd name="T18" fmla="*/ 2147483647 w 72"/>
                  <a:gd name="T19" fmla="*/ 2147483647 h 112"/>
                  <a:gd name="T20" fmla="*/ 2147483647 w 72"/>
                  <a:gd name="T21" fmla="*/ 2147483647 h 112"/>
                  <a:gd name="T22" fmla="*/ 2147483647 w 72"/>
                  <a:gd name="T23" fmla="*/ 2147483647 h 112"/>
                  <a:gd name="T24" fmla="*/ 2147483647 w 72"/>
                  <a:gd name="T25" fmla="*/ 2147483647 h 112"/>
                  <a:gd name="T26" fmla="*/ 2147483647 w 72"/>
                  <a:gd name="T27" fmla="*/ 2147483647 h 112"/>
                  <a:gd name="T28" fmla="*/ 2147483647 w 72"/>
                  <a:gd name="T29" fmla="*/ 2147483647 h 112"/>
                  <a:gd name="T30" fmla="*/ 2147483647 w 72"/>
                  <a:gd name="T31" fmla="*/ 2147483647 h 112"/>
                  <a:gd name="T32" fmla="*/ 2147483647 w 72"/>
                  <a:gd name="T33" fmla="*/ 2147483647 h 112"/>
                  <a:gd name="T34" fmla="*/ 2147483647 w 72"/>
                  <a:gd name="T35" fmla="*/ 2147483647 h 112"/>
                  <a:gd name="T36" fmla="*/ 0 w 72"/>
                  <a:gd name="T37" fmla="*/ 2147483647 h 112"/>
                  <a:gd name="T38" fmla="*/ 2147483647 w 72"/>
                  <a:gd name="T39" fmla="*/ 2147483647 h 112"/>
                  <a:gd name="T40" fmla="*/ 2147483647 w 72"/>
                  <a:gd name="T41" fmla="*/ 2147483647 h 112"/>
                  <a:gd name="T42" fmla="*/ 2147483647 w 72"/>
                  <a:gd name="T43" fmla="*/ 2147483647 h 112"/>
                  <a:gd name="T44" fmla="*/ 2147483647 w 72"/>
                  <a:gd name="T45" fmla="*/ 2147483647 h 112"/>
                  <a:gd name="T46" fmla="*/ 2147483647 w 72"/>
                  <a:gd name="T47" fmla="*/ 2147483647 h 112"/>
                  <a:gd name="T48" fmla="*/ 2147483647 w 72"/>
                  <a:gd name="T49" fmla="*/ 2147483647 h 112"/>
                  <a:gd name="T50" fmla="*/ 2147483647 w 72"/>
                  <a:gd name="T51" fmla="*/ 2147483647 h 112"/>
                  <a:gd name="T52" fmla="*/ 2147483647 w 72"/>
                  <a:gd name="T53" fmla="*/ 2147483647 h 112"/>
                  <a:gd name="T54" fmla="*/ 2147483647 w 72"/>
                  <a:gd name="T55" fmla="*/ 2147483647 h 112"/>
                  <a:gd name="T56" fmla="*/ 2147483647 w 72"/>
                  <a:gd name="T57" fmla="*/ 2147483647 h 112"/>
                  <a:gd name="T58" fmla="*/ 2147483647 w 72"/>
                  <a:gd name="T59" fmla="*/ 2147483647 h 112"/>
                  <a:gd name="T60" fmla="*/ 2147483647 w 72"/>
                  <a:gd name="T61" fmla="*/ 2147483647 h 112"/>
                  <a:gd name="T62" fmla="*/ 2147483647 w 72"/>
                  <a:gd name="T63" fmla="*/ 2147483647 h 112"/>
                  <a:gd name="T64" fmla="*/ 2147483647 w 72"/>
                  <a:gd name="T65" fmla="*/ 2147483647 h 112"/>
                  <a:gd name="T66" fmla="*/ 2147483647 w 72"/>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12"/>
                  <a:gd name="T104" fmla="*/ 72 w 72"/>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12">
                    <a:moveTo>
                      <a:pt x="10" y="0"/>
                    </a:moveTo>
                    <a:lnTo>
                      <a:pt x="22" y="4"/>
                    </a:lnTo>
                    <a:lnTo>
                      <a:pt x="26" y="16"/>
                    </a:lnTo>
                    <a:lnTo>
                      <a:pt x="36" y="18"/>
                    </a:lnTo>
                    <a:lnTo>
                      <a:pt x="50" y="20"/>
                    </a:lnTo>
                    <a:lnTo>
                      <a:pt x="56" y="28"/>
                    </a:lnTo>
                    <a:lnTo>
                      <a:pt x="66" y="40"/>
                    </a:lnTo>
                    <a:lnTo>
                      <a:pt x="72" y="52"/>
                    </a:lnTo>
                    <a:lnTo>
                      <a:pt x="66" y="68"/>
                    </a:lnTo>
                    <a:lnTo>
                      <a:pt x="64" y="80"/>
                    </a:lnTo>
                    <a:lnTo>
                      <a:pt x="60" y="68"/>
                    </a:lnTo>
                    <a:lnTo>
                      <a:pt x="50" y="72"/>
                    </a:lnTo>
                    <a:lnTo>
                      <a:pt x="46" y="82"/>
                    </a:lnTo>
                    <a:lnTo>
                      <a:pt x="40" y="92"/>
                    </a:lnTo>
                    <a:lnTo>
                      <a:pt x="28" y="100"/>
                    </a:lnTo>
                    <a:lnTo>
                      <a:pt x="28" y="106"/>
                    </a:lnTo>
                    <a:lnTo>
                      <a:pt x="12" y="112"/>
                    </a:lnTo>
                    <a:lnTo>
                      <a:pt x="6" y="100"/>
                    </a:lnTo>
                    <a:lnTo>
                      <a:pt x="0" y="86"/>
                    </a:lnTo>
                    <a:lnTo>
                      <a:pt x="10" y="82"/>
                    </a:lnTo>
                    <a:lnTo>
                      <a:pt x="26" y="82"/>
                    </a:lnTo>
                    <a:lnTo>
                      <a:pt x="28" y="72"/>
                    </a:lnTo>
                    <a:lnTo>
                      <a:pt x="28" y="58"/>
                    </a:lnTo>
                    <a:lnTo>
                      <a:pt x="46" y="56"/>
                    </a:lnTo>
                    <a:lnTo>
                      <a:pt x="50" y="46"/>
                    </a:lnTo>
                    <a:lnTo>
                      <a:pt x="50" y="36"/>
                    </a:lnTo>
                    <a:lnTo>
                      <a:pt x="44" y="28"/>
                    </a:lnTo>
                    <a:lnTo>
                      <a:pt x="38" y="24"/>
                    </a:lnTo>
                    <a:lnTo>
                      <a:pt x="36" y="34"/>
                    </a:lnTo>
                    <a:lnTo>
                      <a:pt x="28" y="30"/>
                    </a:lnTo>
                    <a:lnTo>
                      <a:pt x="14" y="22"/>
                    </a:lnTo>
                    <a:lnTo>
                      <a:pt x="10" y="12"/>
                    </a:lnTo>
                    <a:lnTo>
                      <a:pt x="8" y="6"/>
                    </a:lnTo>
                    <a:lnTo>
                      <a:pt x="10" y="0"/>
                    </a:lnTo>
                    <a:close/>
                  </a:path>
                </a:pathLst>
              </a:custGeom>
              <a:solidFill>
                <a:schemeClr val="bg2"/>
              </a:solidFill>
              <a:ln w="9525">
                <a:solidFill>
                  <a:schemeClr val="bg1"/>
                </a:solidFill>
                <a:miter lim="800000"/>
                <a:headEnd/>
                <a:tailEnd/>
              </a:ln>
            </p:spPr>
            <p:txBody>
              <a:bodyPr wrap="none" lIns="96332" tIns="48166" rIns="96332" bIns="48166" anchor="ctr"/>
              <a:lstStyle/>
              <a:p>
                <a:endParaRPr lang="en-GB"/>
              </a:p>
            </p:txBody>
          </p:sp>
        </p:grpSp>
        <p:sp>
          <p:nvSpPr>
            <p:cNvPr id="16424" name="TextBox 161"/>
            <p:cNvSpPr txBox="1">
              <a:spLocks noChangeArrowheads="1"/>
            </p:cNvSpPr>
            <p:nvPr/>
          </p:nvSpPr>
          <p:spPr bwMode="auto">
            <a:xfrm>
              <a:off x="1059621" y="2007642"/>
              <a:ext cx="710630" cy="183837"/>
            </a:xfrm>
            <a:prstGeom prst="rect">
              <a:avLst/>
            </a:prstGeom>
            <a:noFill/>
            <a:ln w="9525">
              <a:noFill/>
              <a:miter lim="800000"/>
              <a:headEnd/>
              <a:tailEnd/>
            </a:ln>
          </p:spPr>
          <p:txBody>
            <a:bodyPr lIns="0" tIns="0" rIns="0" bIns="0" anchor="ctr" anchorCtr="1">
              <a:spAutoFit/>
            </a:bodyPr>
            <a:lstStyle/>
            <a:p>
              <a:pPr eaLnBrk="0" hangingPunct="0"/>
              <a:r>
                <a:rPr lang="en-US" sz="1000" b="1"/>
                <a:t>Kyiv</a:t>
              </a:r>
            </a:p>
          </p:txBody>
        </p:sp>
        <p:sp>
          <p:nvSpPr>
            <p:cNvPr id="116" name="TextBox 115"/>
            <p:cNvSpPr txBox="1"/>
            <p:nvPr/>
          </p:nvSpPr>
          <p:spPr bwMode="auto">
            <a:xfrm>
              <a:off x="2051491" y="1831285"/>
              <a:ext cx="1158676" cy="293758"/>
            </a:xfrm>
            <a:prstGeom prst="rect">
              <a:avLst/>
            </a:prstGeom>
            <a:noFill/>
          </p:spPr>
          <p:txBody>
            <a:bodyPr>
              <a:spAutoFit/>
            </a:bodyPr>
            <a:lstStyle/>
            <a:p>
              <a:pPr eaLnBrk="0" hangingPunct="0">
                <a:spcBef>
                  <a:spcPts val="0"/>
                </a:spcBef>
                <a:defRPr/>
              </a:pPr>
              <a:r>
                <a:rPr lang="en-US" sz="1000" b="1" dirty="0">
                  <a:cs typeface="+mn-cs"/>
                </a:rPr>
                <a:t>Moscow</a:t>
              </a:r>
            </a:p>
          </p:txBody>
        </p:sp>
        <p:sp>
          <p:nvSpPr>
            <p:cNvPr id="120" name="TextBox 119"/>
            <p:cNvSpPr txBox="1"/>
            <p:nvPr/>
          </p:nvSpPr>
          <p:spPr bwMode="auto">
            <a:xfrm>
              <a:off x="269035" y="2128219"/>
              <a:ext cx="1158676" cy="293759"/>
            </a:xfrm>
            <a:prstGeom prst="rect">
              <a:avLst/>
            </a:prstGeom>
            <a:noFill/>
          </p:spPr>
          <p:txBody>
            <a:bodyPr>
              <a:spAutoFit/>
            </a:bodyPr>
            <a:lstStyle/>
            <a:p>
              <a:pPr eaLnBrk="0" hangingPunct="0">
                <a:spcBef>
                  <a:spcPts val="0"/>
                </a:spcBef>
                <a:defRPr/>
              </a:pPr>
              <a:r>
                <a:rPr lang="en-US" sz="1000" dirty="0">
                  <a:solidFill>
                    <a:schemeClr val="accent6"/>
                  </a:solidFill>
                  <a:cs typeface="+mn-cs"/>
                </a:rPr>
                <a:t>Yuzhniy</a:t>
              </a:r>
            </a:p>
          </p:txBody>
        </p:sp>
        <p:sp>
          <p:nvSpPr>
            <p:cNvPr id="130" name="TextBox 129"/>
            <p:cNvSpPr txBox="1"/>
            <p:nvPr/>
          </p:nvSpPr>
          <p:spPr bwMode="auto">
            <a:xfrm>
              <a:off x="80155" y="2371165"/>
              <a:ext cx="1153915" cy="293758"/>
            </a:xfrm>
            <a:prstGeom prst="rect">
              <a:avLst/>
            </a:prstGeom>
            <a:noFill/>
          </p:spPr>
          <p:txBody>
            <a:bodyPr>
              <a:spAutoFit/>
            </a:bodyPr>
            <a:lstStyle/>
            <a:p>
              <a:pPr eaLnBrk="0" hangingPunct="0">
                <a:spcBef>
                  <a:spcPts val="0"/>
                </a:spcBef>
                <a:defRPr/>
              </a:pPr>
              <a:r>
                <a:rPr lang="en-US" sz="1000" dirty="0">
                  <a:solidFill>
                    <a:schemeClr val="accent6"/>
                  </a:solidFill>
                  <a:cs typeface="+mn-cs"/>
                </a:rPr>
                <a:t>Odessa</a:t>
              </a:r>
            </a:p>
          </p:txBody>
        </p:sp>
        <p:cxnSp>
          <p:nvCxnSpPr>
            <p:cNvPr id="16428" name="Straight Connector 171"/>
            <p:cNvCxnSpPr>
              <a:cxnSpLocks noChangeShapeType="1"/>
            </p:cNvCxnSpPr>
            <p:nvPr/>
          </p:nvCxnSpPr>
          <p:spPr bwMode="auto">
            <a:xfrm>
              <a:off x="927885" y="2326038"/>
              <a:ext cx="313569" cy="111818"/>
            </a:xfrm>
            <a:prstGeom prst="line">
              <a:avLst/>
            </a:prstGeom>
            <a:noFill/>
            <a:ln w="12700" algn="ctr">
              <a:solidFill>
                <a:schemeClr val="accent2"/>
              </a:solidFill>
              <a:round/>
              <a:headEnd/>
              <a:tailEnd/>
            </a:ln>
          </p:spPr>
        </p:cxnSp>
        <p:cxnSp>
          <p:nvCxnSpPr>
            <p:cNvPr id="16429" name="Straight Connector 173"/>
            <p:cNvCxnSpPr>
              <a:cxnSpLocks noChangeShapeType="1"/>
              <a:endCxn id="231" idx="2"/>
            </p:cNvCxnSpPr>
            <p:nvPr/>
          </p:nvCxnSpPr>
          <p:spPr bwMode="auto">
            <a:xfrm flipV="1">
              <a:off x="736776" y="2612216"/>
              <a:ext cx="434171" cy="56856"/>
            </a:xfrm>
            <a:prstGeom prst="line">
              <a:avLst/>
            </a:prstGeom>
            <a:noFill/>
            <a:ln w="12700" algn="ctr">
              <a:solidFill>
                <a:schemeClr val="accent2"/>
              </a:solidFill>
              <a:round/>
              <a:headEnd/>
              <a:tailEnd/>
            </a:ln>
          </p:spPr>
        </p:cxnSp>
        <p:sp>
          <p:nvSpPr>
            <p:cNvPr id="134" name="TextBox 133"/>
            <p:cNvSpPr txBox="1"/>
            <p:nvPr/>
          </p:nvSpPr>
          <p:spPr bwMode="auto">
            <a:xfrm>
              <a:off x="48410" y="2715736"/>
              <a:ext cx="1453900" cy="293759"/>
            </a:xfrm>
            <a:prstGeom prst="rect">
              <a:avLst/>
            </a:prstGeom>
            <a:noFill/>
          </p:spPr>
          <p:txBody>
            <a:bodyPr>
              <a:spAutoFit/>
            </a:bodyPr>
            <a:lstStyle/>
            <a:p>
              <a:pPr eaLnBrk="0" hangingPunct="0">
                <a:spcBef>
                  <a:spcPts val="0"/>
                </a:spcBef>
                <a:defRPr/>
              </a:pPr>
              <a:r>
                <a:rPr lang="en-US" sz="1000" dirty="0">
                  <a:solidFill>
                    <a:schemeClr val="accent6"/>
                  </a:solidFill>
                  <a:cs typeface="+mn-cs"/>
                </a:rPr>
                <a:t>Sevastopol</a:t>
              </a:r>
            </a:p>
          </p:txBody>
        </p:sp>
        <p:sp>
          <p:nvSpPr>
            <p:cNvPr id="135" name="TextBox 134"/>
            <p:cNvSpPr txBox="1"/>
            <p:nvPr/>
          </p:nvSpPr>
          <p:spPr bwMode="auto">
            <a:xfrm>
              <a:off x="829326" y="2815773"/>
              <a:ext cx="888847" cy="293758"/>
            </a:xfrm>
            <a:prstGeom prst="rect">
              <a:avLst/>
            </a:prstGeom>
            <a:noFill/>
          </p:spPr>
          <p:txBody>
            <a:bodyPr>
              <a:spAutoFit/>
            </a:bodyPr>
            <a:lstStyle/>
            <a:p>
              <a:pPr eaLnBrk="0" hangingPunct="0">
                <a:spcBef>
                  <a:spcPts val="0"/>
                </a:spcBef>
                <a:defRPr/>
              </a:pPr>
              <a:r>
                <a:rPr lang="en-US" sz="1000" dirty="0">
                  <a:solidFill>
                    <a:schemeClr val="accent6"/>
                  </a:solidFill>
                  <a:cs typeface="+mn-cs"/>
                </a:rPr>
                <a:t>Kerch</a:t>
              </a:r>
            </a:p>
          </p:txBody>
        </p:sp>
        <p:cxnSp>
          <p:nvCxnSpPr>
            <p:cNvPr id="16432" name="Straight Connector 181"/>
            <p:cNvCxnSpPr>
              <a:cxnSpLocks noChangeShapeType="1"/>
            </p:cNvCxnSpPr>
            <p:nvPr/>
          </p:nvCxnSpPr>
          <p:spPr bwMode="auto">
            <a:xfrm rot="16200000" flipH="1">
              <a:off x="1540833" y="2965131"/>
              <a:ext cx="202788" cy="126169"/>
            </a:xfrm>
            <a:prstGeom prst="line">
              <a:avLst/>
            </a:prstGeom>
            <a:noFill/>
            <a:ln w="12700" algn="ctr">
              <a:solidFill>
                <a:schemeClr val="accent2"/>
              </a:solidFill>
              <a:round/>
              <a:headEnd/>
              <a:tailEnd/>
            </a:ln>
          </p:spPr>
        </p:cxnSp>
        <p:sp>
          <p:nvSpPr>
            <p:cNvPr id="137" name="TextBox 136"/>
            <p:cNvSpPr txBox="1"/>
            <p:nvPr/>
          </p:nvSpPr>
          <p:spPr bwMode="auto">
            <a:xfrm>
              <a:off x="442042" y="2966621"/>
              <a:ext cx="888847" cy="293759"/>
            </a:xfrm>
            <a:prstGeom prst="rect">
              <a:avLst/>
            </a:prstGeom>
            <a:noFill/>
          </p:spPr>
          <p:txBody>
            <a:bodyPr>
              <a:spAutoFit/>
            </a:bodyPr>
            <a:lstStyle/>
            <a:p>
              <a:pPr eaLnBrk="0" hangingPunct="0">
                <a:spcBef>
                  <a:spcPts val="0"/>
                </a:spcBef>
                <a:defRPr/>
              </a:pPr>
              <a:r>
                <a:rPr lang="en-US" sz="1000" dirty="0">
                  <a:solidFill>
                    <a:schemeClr val="accent6"/>
                  </a:solidFill>
                  <a:cs typeface="+mn-cs"/>
                </a:rPr>
                <a:t>Eysk</a:t>
              </a:r>
            </a:p>
          </p:txBody>
        </p:sp>
        <p:sp>
          <p:nvSpPr>
            <p:cNvPr id="138" name="TextBox 137"/>
            <p:cNvSpPr txBox="1"/>
            <p:nvPr/>
          </p:nvSpPr>
          <p:spPr bwMode="auto">
            <a:xfrm>
              <a:off x="1346762" y="3789145"/>
              <a:ext cx="888847" cy="293759"/>
            </a:xfrm>
            <a:prstGeom prst="rect">
              <a:avLst/>
            </a:prstGeom>
            <a:noFill/>
          </p:spPr>
          <p:txBody>
            <a:bodyPr>
              <a:spAutoFit/>
            </a:bodyPr>
            <a:lstStyle/>
            <a:p>
              <a:pPr eaLnBrk="0" hangingPunct="0">
                <a:spcBef>
                  <a:spcPts val="0"/>
                </a:spcBef>
                <a:defRPr/>
              </a:pPr>
              <a:r>
                <a:rPr lang="en-US" sz="1000" dirty="0">
                  <a:solidFill>
                    <a:schemeClr val="accent6"/>
                  </a:solidFill>
                  <a:cs typeface="+mn-cs"/>
                </a:rPr>
                <a:t>Azov</a:t>
              </a:r>
            </a:p>
          </p:txBody>
        </p:sp>
        <p:cxnSp>
          <p:nvCxnSpPr>
            <p:cNvPr id="16435" name="Straight Connector 184"/>
            <p:cNvCxnSpPr>
              <a:cxnSpLocks noChangeShapeType="1"/>
            </p:cNvCxnSpPr>
            <p:nvPr/>
          </p:nvCxnSpPr>
          <p:spPr bwMode="auto">
            <a:xfrm rot="5400000">
              <a:off x="1244516" y="3329701"/>
              <a:ext cx="945712" cy="102049"/>
            </a:xfrm>
            <a:prstGeom prst="line">
              <a:avLst/>
            </a:prstGeom>
            <a:noFill/>
            <a:ln w="12700" algn="ctr">
              <a:solidFill>
                <a:schemeClr val="accent2"/>
              </a:solidFill>
              <a:round/>
              <a:headEnd/>
              <a:tailEnd/>
            </a:ln>
          </p:spPr>
        </p:cxnSp>
        <p:sp>
          <p:nvSpPr>
            <p:cNvPr id="140" name="TextBox 139"/>
            <p:cNvSpPr txBox="1"/>
            <p:nvPr/>
          </p:nvSpPr>
          <p:spPr bwMode="auto">
            <a:xfrm>
              <a:off x="194435" y="3146053"/>
              <a:ext cx="1661828" cy="293758"/>
            </a:xfrm>
            <a:prstGeom prst="rect">
              <a:avLst/>
            </a:prstGeom>
            <a:noFill/>
          </p:spPr>
          <p:txBody>
            <a:bodyPr>
              <a:spAutoFit/>
            </a:bodyPr>
            <a:lstStyle/>
            <a:p>
              <a:pPr eaLnBrk="0" hangingPunct="0">
                <a:spcBef>
                  <a:spcPts val="0"/>
                </a:spcBef>
                <a:defRPr/>
              </a:pPr>
              <a:r>
                <a:rPr lang="en-US" sz="1000" dirty="0">
                  <a:solidFill>
                    <a:schemeClr val="accent6"/>
                  </a:solidFill>
                  <a:cs typeface="+mn-cs"/>
                </a:rPr>
                <a:t>Novorossiysk</a:t>
              </a:r>
            </a:p>
          </p:txBody>
        </p:sp>
        <p:cxnSp>
          <p:nvCxnSpPr>
            <p:cNvPr id="16437" name="Straight Connector 187"/>
            <p:cNvCxnSpPr>
              <a:cxnSpLocks noChangeShapeType="1"/>
              <a:endCxn id="235" idx="3"/>
            </p:cNvCxnSpPr>
            <p:nvPr/>
          </p:nvCxnSpPr>
          <p:spPr bwMode="auto">
            <a:xfrm flipV="1">
              <a:off x="1113428" y="3044326"/>
              <a:ext cx="337689" cy="214159"/>
            </a:xfrm>
            <a:prstGeom prst="line">
              <a:avLst/>
            </a:prstGeom>
            <a:noFill/>
            <a:ln w="12700" algn="ctr">
              <a:solidFill>
                <a:schemeClr val="accent2"/>
              </a:solidFill>
              <a:round/>
              <a:headEnd/>
              <a:tailEnd/>
            </a:ln>
          </p:spPr>
        </p:cxnSp>
        <p:sp>
          <p:nvSpPr>
            <p:cNvPr id="142" name="TextBox 141"/>
            <p:cNvSpPr txBox="1"/>
            <p:nvPr/>
          </p:nvSpPr>
          <p:spPr bwMode="auto">
            <a:xfrm>
              <a:off x="746790" y="3358829"/>
              <a:ext cx="1138043" cy="293758"/>
            </a:xfrm>
            <a:prstGeom prst="rect">
              <a:avLst/>
            </a:prstGeom>
            <a:noFill/>
          </p:spPr>
          <p:txBody>
            <a:bodyPr>
              <a:spAutoFit/>
            </a:bodyPr>
            <a:lstStyle/>
            <a:p>
              <a:pPr eaLnBrk="0" hangingPunct="0">
                <a:spcBef>
                  <a:spcPts val="0"/>
                </a:spcBef>
                <a:defRPr/>
              </a:pPr>
              <a:r>
                <a:rPr lang="en-US" sz="1000" dirty="0">
                  <a:solidFill>
                    <a:schemeClr val="accent6"/>
                  </a:solidFill>
                  <a:cs typeface="+mn-cs"/>
                </a:rPr>
                <a:t>Tuapse</a:t>
              </a:r>
            </a:p>
          </p:txBody>
        </p:sp>
        <p:cxnSp>
          <p:nvCxnSpPr>
            <p:cNvPr id="16439" name="Straight Connector 189"/>
            <p:cNvCxnSpPr>
              <a:cxnSpLocks noChangeShapeType="1"/>
              <a:stCxn id="142" idx="0"/>
              <a:endCxn id="234" idx="3"/>
            </p:cNvCxnSpPr>
            <p:nvPr/>
          </p:nvCxnSpPr>
          <p:spPr bwMode="auto">
            <a:xfrm rot="5400000" flipH="1" flipV="1">
              <a:off x="1314728" y="3181724"/>
              <a:ext cx="178150" cy="176265"/>
            </a:xfrm>
            <a:prstGeom prst="line">
              <a:avLst/>
            </a:prstGeom>
            <a:noFill/>
            <a:ln w="12700" algn="ctr">
              <a:solidFill>
                <a:schemeClr val="accent2"/>
              </a:solidFill>
              <a:round/>
              <a:headEnd/>
              <a:tailEnd/>
            </a:ln>
          </p:spPr>
        </p:cxnSp>
        <p:sp>
          <p:nvSpPr>
            <p:cNvPr id="16440" name="TextBox 145"/>
            <p:cNvSpPr txBox="1">
              <a:spLocks noChangeArrowheads="1"/>
            </p:cNvSpPr>
            <p:nvPr/>
          </p:nvSpPr>
          <p:spPr bwMode="auto">
            <a:xfrm>
              <a:off x="1232176" y="2593076"/>
              <a:ext cx="1282104" cy="153888"/>
            </a:xfrm>
            <a:prstGeom prst="rect">
              <a:avLst/>
            </a:prstGeom>
            <a:noFill/>
            <a:ln w="9525">
              <a:noFill/>
              <a:miter lim="800000"/>
              <a:headEnd/>
              <a:tailEnd/>
            </a:ln>
          </p:spPr>
          <p:txBody>
            <a:bodyPr lIns="0" tIns="0" rIns="0" bIns="0" anchor="ctr" anchorCtr="1">
              <a:spAutoFit/>
            </a:bodyPr>
            <a:lstStyle/>
            <a:p>
              <a:pPr eaLnBrk="0" hangingPunct="0"/>
              <a:r>
                <a:rPr lang="en-US" sz="1000" b="1"/>
                <a:t>Taganrog</a:t>
              </a:r>
            </a:p>
          </p:txBody>
        </p:sp>
        <p:sp>
          <p:nvSpPr>
            <p:cNvPr id="213" name="Oval 212"/>
            <p:cNvSpPr/>
            <p:nvPr/>
          </p:nvSpPr>
          <p:spPr bwMode="auto">
            <a:xfrm>
              <a:off x="3406984" y="2183795"/>
              <a:ext cx="106345" cy="103212"/>
            </a:xfrm>
            <a:prstGeom prst="ellipse">
              <a:avLst/>
            </a:prstGeom>
            <a:solidFill>
              <a:schemeClr val="accent3"/>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14" name="TextBox 213"/>
            <p:cNvSpPr txBox="1"/>
            <p:nvPr/>
          </p:nvSpPr>
          <p:spPr bwMode="auto">
            <a:xfrm>
              <a:off x="3560945" y="2107577"/>
              <a:ext cx="1439615" cy="293758"/>
            </a:xfrm>
            <a:prstGeom prst="rect">
              <a:avLst/>
            </a:prstGeom>
            <a:noFill/>
          </p:spPr>
          <p:txBody>
            <a:bodyPr>
              <a:spAutoFit/>
            </a:bodyPr>
            <a:lstStyle/>
            <a:p>
              <a:pPr eaLnBrk="0" hangingPunct="0">
                <a:spcBef>
                  <a:spcPts val="0"/>
                </a:spcBef>
                <a:defRPr/>
              </a:pPr>
              <a:r>
                <a:rPr lang="en-US" sz="1000" dirty="0">
                  <a:solidFill>
                    <a:schemeClr val="accent6"/>
                  </a:solidFill>
                  <a:cs typeface="+mn-cs"/>
                </a:rPr>
                <a:t>&gt;500,000 tonnes</a:t>
              </a:r>
            </a:p>
          </p:txBody>
        </p:sp>
        <p:sp>
          <p:nvSpPr>
            <p:cNvPr id="215" name="Oval 214"/>
            <p:cNvSpPr/>
            <p:nvPr/>
          </p:nvSpPr>
          <p:spPr bwMode="auto">
            <a:xfrm>
              <a:off x="3406984" y="2466438"/>
              <a:ext cx="106345" cy="101625"/>
            </a:xfrm>
            <a:prstGeom prst="ellipse">
              <a:avLst/>
            </a:prstGeom>
            <a:solidFill>
              <a:schemeClr val="accent6"/>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16" name="TextBox 215"/>
            <p:cNvSpPr txBox="1"/>
            <p:nvPr/>
          </p:nvSpPr>
          <p:spPr bwMode="auto">
            <a:xfrm>
              <a:off x="3560945" y="2352111"/>
              <a:ext cx="1430092" cy="477952"/>
            </a:xfrm>
            <a:prstGeom prst="rect">
              <a:avLst/>
            </a:prstGeom>
            <a:noFill/>
          </p:spPr>
          <p:txBody>
            <a:bodyPr>
              <a:spAutoFit/>
            </a:bodyPr>
            <a:lstStyle/>
            <a:p>
              <a:pPr eaLnBrk="0" hangingPunct="0">
                <a:spcBef>
                  <a:spcPts val="0"/>
                </a:spcBef>
                <a:defRPr/>
              </a:pPr>
              <a:r>
                <a:rPr lang="en-US" sz="1000" dirty="0">
                  <a:solidFill>
                    <a:schemeClr val="accent6"/>
                  </a:solidFill>
                  <a:cs typeface="+mn-cs"/>
                </a:rPr>
                <a:t>&gt;100,000 – 500,000 tonnes</a:t>
              </a:r>
            </a:p>
          </p:txBody>
        </p:sp>
        <p:sp>
          <p:nvSpPr>
            <p:cNvPr id="217" name="Oval 216"/>
            <p:cNvSpPr/>
            <p:nvPr/>
          </p:nvSpPr>
          <p:spPr bwMode="auto">
            <a:xfrm>
              <a:off x="3406984" y="2874524"/>
              <a:ext cx="106345" cy="103213"/>
            </a:xfrm>
            <a:prstGeom prst="ellipse">
              <a:avLst/>
            </a:prstGeom>
            <a:solidFill>
              <a:schemeClr val="accent2">
                <a:lumMod val="60000"/>
                <a:lumOff val="40000"/>
              </a:schemeClr>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18" name="TextBox 217"/>
            <p:cNvSpPr txBox="1"/>
            <p:nvPr/>
          </p:nvSpPr>
          <p:spPr bwMode="auto">
            <a:xfrm>
              <a:off x="3560945" y="2801481"/>
              <a:ext cx="1439615" cy="293759"/>
            </a:xfrm>
            <a:prstGeom prst="rect">
              <a:avLst/>
            </a:prstGeom>
            <a:noFill/>
          </p:spPr>
          <p:txBody>
            <a:bodyPr>
              <a:spAutoFit/>
            </a:bodyPr>
            <a:lstStyle/>
            <a:p>
              <a:pPr eaLnBrk="0" hangingPunct="0">
                <a:spcBef>
                  <a:spcPts val="0"/>
                </a:spcBef>
                <a:defRPr/>
              </a:pPr>
              <a:r>
                <a:rPr lang="en-US" sz="1000" dirty="0">
                  <a:solidFill>
                    <a:schemeClr val="accent6"/>
                  </a:solidFill>
                  <a:cs typeface="+mn-cs"/>
                </a:rPr>
                <a:t>&lt;100,000 tonnes</a:t>
              </a:r>
            </a:p>
          </p:txBody>
        </p:sp>
        <p:sp>
          <p:nvSpPr>
            <p:cNvPr id="16447" name="Rectangle 170"/>
            <p:cNvSpPr>
              <a:spLocks noChangeArrowheads="1"/>
            </p:cNvSpPr>
            <p:nvPr/>
          </p:nvSpPr>
          <p:spPr bwMode="auto">
            <a:xfrm>
              <a:off x="3395610" y="1621018"/>
              <a:ext cx="141013" cy="87180"/>
            </a:xfrm>
            <a:prstGeom prst="rect">
              <a:avLst/>
            </a:prstGeom>
            <a:solidFill>
              <a:schemeClr val="accent1"/>
            </a:solidFill>
            <a:ln w="12700" algn="ctr">
              <a:solidFill>
                <a:srgbClr val="FFFFFF"/>
              </a:solidFill>
              <a:round/>
              <a:headEnd/>
              <a:tailEnd/>
            </a:ln>
          </p:spPr>
          <p:txBody>
            <a:bodyPr anchor="ctr" anchorCtr="1"/>
            <a:lstStyle/>
            <a:p>
              <a:pPr algn="ctr" defTabSz="1009650" eaLnBrk="0" hangingPunct="0">
                <a:spcBef>
                  <a:spcPct val="50000"/>
                </a:spcBef>
              </a:pPr>
              <a:endParaRPr lang="en-US" sz="1000">
                <a:solidFill>
                  <a:srgbClr val="000000"/>
                </a:solidFill>
              </a:endParaRPr>
            </a:p>
          </p:txBody>
        </p:sp>
        <p:sp>
          <p:nvSpPr>
            <p:cNvPr id="16448" name="Rectangle 171"/>
            <p:cNvSpPr>
              <a:spLocks noChangeArrowheads="1"/>
            </p:cNvSpPr>
            <p:nvPr/>
          </p:nvSpPr>
          <p:spPr bwMode="auto">
            <a:xfrm>
              <a:off x="1536467" y="2333619"/>
              <a:ext cx="141013" cy="87180"/>
            </a:xfrm>
            <a:prstGeom prst="rect">
              <a:avLst/>
            </a:prstGeom>
            <a:solidFill>
              <a:schemeClr val="accent1"/>
            </a:solidFill>
            <a:ln w="12700" algn="ctr">
              <a:solidFill>
                <a:srgbClr val="FFFFFF"/>
              </a:solidFill>
              <a:round/>
              <a:headEnd/>
              <a:tailEnd/>
            </a:ln>
          </p:spPr>
          <p:txBody>
            <a:bodyPr anchor="ctr" anchorCtr="1"/>
            <a:lstStyle/>
            <a:p>
              <a:pPr algn="ctr" defTabSz="1009650" eaLnBrk="0" hangingPunct="0">
                <a:spcBef>
                  <a:spcPct val="50000"/>
                </a:spcBef>
              </a:pPr>
              <a:endParaRPr lang="en-US" sz="1000">
                <a:solidFill>
                  <a:srgbClr val="000000"/>
                </a:solidFill>
              </a:endParaRPr>
            </a:p>
          </p:txBody>
        </p:sp>
        <p:cxnSp>
          <p:nvCxnSpPr>
            <p:cNvPr id="16449" name="Straight Connector 173"/>
            <p:cNvCxnSpPr>
              <a:cxnSpLocks noChangeShapeType="1"/>
            </p:cNvCxnSpPr>
            <p:nvPr/>
          </p:nvCxnSpPr>
          <p:spPr bwMode="auto">
            <a:xfrm>
              <a:off x="740487" y="2504188"/>
              <a:ext cx="352532" cy="1896"/>
            </a:xfrm>
            <a:prstGeom prst="line">
              <a:avLst/>
            </a:prstGeom>
            <a:noFill/>
            <a:ln w="12700" algn="ctr">
              <a:solidFill>
                <a:schemeClr val="accent2"/>
              </a:solidFill>
              <a:round/>
              <a:headEnd/>
              <a:tailEnd/>
            </a:ln>
          </p:spPr>
        </p:cxnSp>
        <p:sp>
          <p:nvSpPr>
            <p:cNvPr id="16450" name="Rectangle 187"/>
            <p:cNvSpPr>
              <a:spLocks noChangeArrowheads="1"/>
            </p:cNvSpPr>
            <p:nvPr/>
          </p:nvSpPr>
          <p:spPr bwMode="auto">
            <a:xfrm>
              <a:off x="1425141" y="2530722"/>
              <a:ext cx="141013" cy="87180"/>
            </a:xfrm>
            <a:prstGeom prst="rect">
              <a:avLst/>
            </a:prstGeom>
            <a:solidFill>
              <a:schemeClr val="accent1"/>
            </a:solidFill>
            <a:ln w="12700" algn="ctr">
              <a:solidFill>
                <a:srgbClr val="FFFFFF"/>
              </a:solidFill>
              <a:round/>
              <a:headEnd/>
              <a:tailEnd/>
            </a:ln>
          </p:spPr>
          <p:txBody>
            <a:bodyPr anchor="ctr" anchorCtr="1"/>
            <a:lstStyle/>
            <a:p>
              <a:pPr algn="ctr" defTabSz="1009650" eaLnBrk="0" hangingPunct="0">
                <a:spcBef>
                  <a:spcPct val="50000"/>
                </a:spcBef>
              </a:pPr>
              <a:endParaRPr lang="en-US" sz="1000">
                <a:solidFill>
                  <a:srgbClr val="000000"/>
                </a:solidFill>
              </a:endParaRPr>
            </a:p>
          </p:txBody>
        </p:sp>
        <p:sp>
          <p:nvSpPr>
            <p:cNvPr id="16451" name="Rectangle 189"/>
            <p:cNvSpPr>
              <a:spLocks noChangeArrowheads="1"/>
            </p:cNvSpPr>
            <p:nvPr/>
          </p:nvSpPr>
          <p:spPr bwMode="auto">
            <a:xfrm>
              <a:off x="1380610" y="2333619"/>
              <a:ext cx="141013" cy="87180"/>
            </a:xfrm>
            <a:prstGeom prst="rect">
              <a:avLst/>
            </a:prstGeom>
            <a:solidFill>
              <a:schemeClr val="accent1"/>
            </a:solidFill>
            <a:ln w="12700" algn="ctr">
              <a:solidFill>
                <a:srgbClr val="FFFFFF"/>
              </a:solidFill>
              <a:round/>
              <a:headEnd/>
              <a:tailEnd/>
            </a:ln>
          </p:spPr>
          <p:txBody>
            <a:bodyPr anchor="ctr" anchorCtr="1"/>
            <a:lstStyle/>
            <a:p>
              <a:pPr algn="ctr" defTabSz="1009650" eaLnBrk="0" hangingPunct="0">
                <a:spcBef>
                  <a:spcPct val="50000"/>
                </a:spcBef>
              </a:pPr>
              <a:endParaRPr lang="en-US" sz="1000">
                <a:solidFill>
                  <a:srgbClr val="000000"/>
                </a:solidFill>
              </a:endParaRPr>
            </a:p>
          </p:txBody>
        </p:sp>
        <p:sp>
          <p:nvSpPr>
            <p:cNvPr id="16452" name="Rectangle 190"/>
            <p:cNvSpPr>
              <a:spLocks noChangeArrowheads="1"/>
            </p:cNvSpPr>
            <p:nvPr/>
          </p:nvSpPr>
          <p:spPr bwMode="auto">
            <a:xfrm>
              <a:off x="1595840" y="2470075"/>
              <a:ext cx="141013" cy="87180"/>
            </a:xfrm>
            <a:prstGeom prst="rect">
              <a:avLst/>
            </a:prstGeom>
            <a:solidFill>
              <a:schemeClr val="accent1"/>
            </a:solidFill>
            <a:ln w="12700" algn="ctr">
              <a:solidFill>
                <a:srgbClr val="FFFFFF"/>
              </a:solidFill>
              <a:round/>
              <a:headEnd/>
              <a:tailEnd/>
            </a:ln>
          </p:spPr>
          <p:txBody>
            <a:bodyPr anchor="ctr" anchorCtr="1"/>
            <a:lstStyle/>
            <a:p>
              <a:pPr algn="ctr" defTabSz="1009650" eaLnBrk="0" hangingPunct="0">
                <a:spcBef>
                  <a:spcPct val="50000"/>
                </a:spcBef>
              </a:pPr>
              <a:endParaRPr lang="en-US" sz="1000">
                <a:solidFill>
                  <a:srgbClr val="000000"/>
                </a:solidFill>
              </a:endParaRPr>
            </a:p>
          </p:txBody>
        </p:sp>
        <p:sp>
          <p:nvSpPr>
            <p:cNvPr id="16453" name="Rectangle 191"/>
            <p:cNvSpPr>
              <a:spLocks noChangeArrowheads="1"/>
            </p:cNvSpPr>
            <p:nvPr/>
          </p:nvSpPr>
          <p:spPr bwMode="auto">
            <a:xfrm>
              <a:off x="1863023" y="2947669"/>
              <a:ext cx="141013" cy="87180"/>
            </a:xfrm>
            <a:prstGeom prst="rect">
              <a:avLst/>
            </a:prstGeom>
            <a:solidFill>
              <a:schemeClr val="accent1"/>
            </a:solidFill>
            <a:ln w="12700" algn="ctr">
              <a:solidFill>
                <a:srgbClr val="FFFFFF"/>
              </a:solidFill>
              <a:round/>
              <a:headEnd/>
              <a:tailEnd/>
            </a:ln>
          </p:spPr>
          <p:txBody>
            <a:bodyPr anchor="ctr" anchorCtr="1"/>
            <a:lstStyle/>
            <a:p>
              <a:pPr algn="ctr" defTabSz="1009650" eaLnBrk="0" hangingPunct="0">
                <a:spcBef>
                  <a:spcPct val="50000"/>
                </a:spcBef>
              </a:pPr>
              <a:endParaRPr lang="en-US" sz="1000">
                <a:solidFill>
                  <a:srgbClr val="000000"/>
                </a:solidFill>
              </a:endParaRPr>
            </a:p>
          </p:txBody>
        </p:sp>
        <p:sp>
          <p:nvSpPr>
            <p:cNvPr id="16454" name="Rectangle 192"/>
            <p:cNvSpPr>
              <a:spLocks noChangeArrowheads="1"/>
            </p:cNvSpPr>
            <p:nvPr/>
          </p:nvSpPr>
          <p:spPr bwMode="auto">
            <a:xfrm>
              <a:off x="1766540" y="3159933"/>
              <a:ext cx="141013" cy="87180"/>
            </a:xfrm>
            <a:prstGeom prst="rect">
              <a:avLst/>
            </a:prstGeom>
            <a:solidFill>
              <a:schemeClr val="accent1"/>
            </a:solidFill>
            <a:ln w="12700" algn="ctr">
              <a:solidFill>
                <a:srgbClr val="FFFFFF"/>
              </a:solidFill>
              <a:round/>
              <a:headEnd/>
              <a:tailEnd/>
            </a:ln>
          </p:spPr>
          <p:txBody>
            <a:bodyPr anchor="ctr" anchorCtr="1"/>
            <a:lstStyle/>
            <a:p>
              <a:pPr algn="ctr" defTabSz="1009650" eaLnBrk="0" hangingPunct="0">
                <a:spcBef>
                  <a:spcPct val="50000"/>
                </a:spcBef>
              </a:pPr>
              <a:endParaRPr lang="en-US" sz="1000">
                <a:solidFill>
                  <a:srgbClr val="000000"/>
                </a:solidFill>
              </a:endParaRPr>
            </a:p>
          </p:txBody>
        </p:sp>
        <p:sp>
          <p:nvSpPr>
            <p:cNvPr id="16455" name="Rectangle 193"/>
            <p:cNvSpPr>
              <a:spLocks noChangeArrowheads="1"/>
            </p:cNvSpPr>
            <p:nvPr/>
          </p:nvSpPr>
          <p:spPr bwMode="auto">
            <a:xfrm>
              <a:off x="1595840" y="2993154"/>
              <a:ext cx="141013" cy="87180"/>
            </a:xfrm>
            <a:prstGeom prst="rect">
              <a:avLst/>
            </a:prstGeom>
            <a:solidFill>
              <a:schemeClr val="accent1"/>
            </a:solidFill>
            <a:ln w="12700" algn="ctr">
              <a:solidFill>
                <a:srgbClr val="FFFFFF"/>
              </a:solidFill>
              <a:round/>
              <a:headEnd/>
              <a:tailEnd/>
            </a:ln>
          </p:spPr>
          <p:txBody>
            <a:bodyPr anchor="ctr" anchorCtr="1"/>
            <a:lstStyle/>
            <a:p>
              <a:pPr algn="ctr" defTabSz="1009650" eaLnBrk="0" hangingPunct="0">
                <a:spcBef>
                  <a:spcPct val="50000"/>
                </a:spcBef>
              </a:pPr>
              <a:endParaRPr lang="en-US" sz="1000">
                <a:solidFill>
                  <a:srgbClr val="000000"/>
                </a:solidFill>
              </a:endParaRPr>
            </a:p>
          </p:txBody>
        </p:sp>
        <p:sp>
          <p:nvSpPr>
            <p:cNvPr id="228" name="TextBox 227"/>
            <p:cNvSpPr txBox="1"/>
            <p:nvPr/>
          </p:nvSpPr>
          <p:spPr bwMode="auto">
            <a:xfrm>
              <a:off x="3076840" y="3258792"/>
              <a:ext cx="1296765" cy="293759"/>
            </a:xfrm>
            <a:prstGeom prst="rect">
              <a:avLst/>
            </a:prstGeom>
            <a:noFill/>
          </p:spPr>
          <p:txBody>
            <a:bodyPr>
              <a:spAutoFit/>
            </a:bodyPr>
            <a:lstStyle/>
            <a:p>
              <a:pPr eaLnBrk="0" hangingPunct="0">
                <a:spcBef>
                  <a:spcPts val="0"/>
                </a:spcBef>
                <a:defRPr/>
              </a:pPr>
              <a:r>
                <a:rPr lang="en-US" sz="1000" dirty="0">
                  <a:solidFill>
                    <a:schemeClr val="accent6"/>
                  </a:solidFill>
                  <a:cs typeface="+mn-cs"/>
                </a:rPr>
                <a:t>Rostov-on-Don</a:t>
              </a:r>
            </a:p>
          </p:txBody>
        </p:sp>
        <p:cxnSp>
          <p:nvCxnSpPr>
            <p:cNvPr id="16457" name="Straight Connector 179"/>
            <p:cNvCxnSpPr>
              <a:cxnSpLocks noChangeShapeType="1"/>
              <a:endCxn id="228" idx="1"/>
            </p:cNvCxnSpPr>
            <p:nvPr/>
          </p:nvCxnSpPr>
          <p:spPr bwMode="auto">
            <a:xfrm>
              <a:off x="1959505" y="2915451"/>
              <a:ext cx="1116970" cy="488966"/>
            </a:xfrm>
            <a:prstGeom prst="line">
              <a:avLst/>
            </a:prstGeom>
            <a:noFill/>
            <a:ln w="12700" algn="ctr">
              <a:solidFill>
                <a:schemeClr val="accent2"/>
              </a:solidFill>
              <a:round/>
              <a:headEnd/>
              <a:tailEnd/>
            </a:ln>
          </p:spPr>
        </p:cxnSp>
        <p:sp>
          <p:nvSpPr>
            <p:cNvPr id="230" name="Oval 229"/>
            <p:cNvSpPr/>
            <p:nvPr/>
          </p:nvSpPr>
          <p:spPr bwMode="auto">
            <a:xfrm>
              <a:off x="1137248" y="2779251"/>
              <a:ext cx="107931" cy="101625"/>
            </a:xfrm>
            <a:prstGeom prst="ellipse">
              <a:avLst/>
            </a:prstGeom>
            <a:solidFill>
              <a:schemeClr val="accent2">
                <a:lumMod val="60000"/>
                <a:lumOff val="40000"/>
              </a:schemeClr>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31" name="Oval 230"/>
            <p:cNvSpPr/>
            <p:nvPr/>
          </p:nvSpPr>
          <p:spPr bwMode="auto">
            <a:xfrm>
              <a:off x="1170580" y="2561711"/>
              <a:ext cx="107931" cy="101625"/>
            </a:xfrm>
            <a:prstGeom prst="ellipse">
              <a:avLst/>
            </a:prstGeom>
            <a:solidFill>
              <a:schemeClr val="accent2">
                <a:lumMod val="60000"/>
                <a:lumOff val="40000"/>
              </a:schemeClr>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32" name="Oval 231"/>
            <p:cNvSpPr/>
            <p:nvPr/>
          </p:nvSpPr>
          <p:spPr bwMode="auto">
            <a:xfrm>
              <a:off x="1102329" y="2456911"/>
              <a:ext cx="107931" cy="101625"/>
            </a:xfrm>
            <a:prstGeom prst="ellipse">
              <a:avLst/>
            </a:prstGeom>
            <a:solidFill>
              <a:schemeClr val="accent2">
                <a:lumMod val="60000"/>
                <a:lumOff val="40000"/>
              </a:schemeClr>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33" name="Oval 232"/>
            <p:cNvSpPr/>
            <p:nvPr/>
          </p:nvSpPr>
          <p:spPr bwMode="auto">
            <a:xfrm>
              <a:off x="1829279" y="2798306"/>
              <a:ext cx="107931" cy="101625"/>
            </a:xfrm>
            <a:prstGeom prst="ellipse">
              <a:avLst/>
            </a:prstGeom>
            <a:solidFill>
              <a:schemeClr val="accent2">
                <a:lumMod val="60000"/>
                <a:lumOff val="40000"/>
              </a:schemeClr>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34" name="Oval 233"/>
            <p:cNvSpPr/>
            <p:nvPr/>
          </p:nvSpPr>
          <p:spPr bwMode="auto">
            <a:xfrm>
              <a:off x="1476915" y="3093652"/>
              <a:ext cx="107931" cy="101625"/>
            </a:xfrm>
            <a:prstGeom prst="ellipse">
              <a:avLst/>
            </a:prstGeom>
            <a:solidFill>
              <a:schemeClr val="accent2">
                <a:lumMod val="60000"/>
                <a:lumOff val="40000"/>
              </a:schemeClr>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35" name="Oval 234"/>
            <p:cNvSpPr/>
            <p:nvPr/>
          </p:nvSpPr>
          <p:spPr bwMode="auto">
            <a:xfrm>
              <a:off x="1435647" y="2957094"/>
              <a:ext cx="107931" cy="101625"/>
            </a:xfrm>
            <a:prstGeom prst="ellipse">
              <a:avLst/>
            </a:prstGeom>
            <a:solidFill>
              <a:schemeClr val="accent3"/>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36" name="Oval 235"/>
            <p:cNvSpPr/>
            <p:nvPr/>
          </p:nvSpPr>
          <p:spPr bwMode="auto">
            <a:xfrm>
              <a:off x="1213435" y="2425153"/>
              <a:ext cx="107931" cy="101625"/>
            </a:xfrm>
            <a:prstGeom prst="ellipse">
              <a:avLst/>
            </a:prstGeom>
            <a:solidFill>
              <a:schemeClr val="accent3"/>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37" name="Oval 236"/>
            <p:cNvSpPr/>
            <p:nvPr/>
          </p:nvSpPr>
          <p:spPr bwMode="auto">
            <a:xfrm>
              <a:off x="1594370" y="2898343"/>
              <a:ext cx="107931" cy="101625"/>
            </a:xfrm>
            <a:prstGeom prst="ellipse">
              <a:avLst/>
            </a:prstGeom>
            <a:solidFill>
              <a:schemeClr val="accent2">
                <a:lumMod val="60000"/>
                <a:lumOff val="40000"/>
              </a:schemeClr>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38" name="Oval 237"/>
            <p:cNvSpPr/>
            <p:nvPr/>
          </p:nvSpPr>
          <p:spPr bwMode="auto">
            <a:xfrm>
              <a:off x="1748331" y="2888815"/>
              <a:ext cx="107931" cy="103212"/>
            </a:xfrm>
            <a:prstGeom prst="ellipse">
              <a:avLst/>
            </a:prstGeom>
            <a:solidFill>
              <a:schemeClr val="accent6"/>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39" name="Oval 238"/>
            <p:cNvSpPr/>
            <p:nvPr/>
          </p:nvSpPr>
          <p:spPr bwMode="auto">
            <a:xfrm>
              <a:off x="1697540" y="2811009"/>
              <a:ext cx="107931" cy="103213"/>
            </a:xfrm>
            <a:prstGeom prst="ellipse">
              <a:avLst/>
            </a:prstGeom>
            <a:solidFill>
              <a:schemeClr val="accent6"/>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40" name="Oval 239"/>
            <p:cNvSpPr/>
            <p:nvPr/>
          </p:nvSpPr>
          <p:spPr bwMode="auto">
            <a:xfrm>
              <a:off x="1326129" y="2842766"/>
              <a:ext cx="107931" cy="103213"/>
            </a:xfrm>
            <a:prstGeom prst="ellipse">
              <a:avLst/>
            </a:prstGeom>
            <a:solidFill>
              <a:schemeClr val="accent2">
                <a:lumMod val="60000"/>
                <a:lumOff val="40000"/>
              </a:schemeClr>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41" name="Oval 240"/>
            <p:cNvSpPr/>
            <p:nvPr/>
          </p:nvSpPr>
          <p:spPr bwMode="auto">
            <a:xfrm>
              <a:off x="2478456" y="2082171"/>
              <a:ext cx="107931" cy="101625"/>
            </a:xfrm>
            <a:prstGeom prst="ellipse">
              <a:avLst/>
            </a:prstGeom>
            <a:solidFill>
              <a:schemeClr val="accent2"/>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sp>
          <p:nvSpPr>
            <p:cNvPr id="242" name="Oval 241"/>
            <p:cNvSpPr/>
            <p:nvPr/>
          </p:nvSpPr>
          <p:spPr bwMode="auto">
            <a:xfrm>
              <a:off x="1454694" y="2193322"/>
              <a:ext cx="107931" cy="101625"/>
            </a:xfrm>
            <a:prstGeom prst="ellipse">
              <a:avLst/>
            </a:prstGeom>
            <a:solidFill>
              <a:schemeClr val="accent2"/>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1000" dirty="0">
                <a:solidFill>
                  <a:srgbClr val="000000"/>
                </a:solidFill>
                <a:cs typeface="+mn-cs"/>
              </a:endParaRPr>
            </a:p>
          </p:txBody>
        </p:sp>
        <p:cxnSp>
          <p:nvCxnSpPr>
            <p:cNvPr id="16471" name="Straight Connector 184"/>
            <p:cNvCxnSpPr>
              <a:cxnSpLocks noChangeShapeType="1"/>
              <a:stCxn id="239" idx="2"/>
            </p:cNvCxnSpPr>
            <p:nvPr/>
          </p:nvCxnSpPr>
          <p:spPr bwMode="auto">
            <a:xfrm rot="10800000" flipV="1">
              <a:off x="851813" y="2862385"/>
              <a:ext cx="846077" cy="240692"/>
            </a:xfrm>
            <a:prstGeom prst="line">
              <a:avLst/>
            </a:prstGeom>
            <a:noFill/>
            <a:ln w="12700" algn="ctr">
              <a:solidFill>
                <a:schemeClr val="accent2"/>
              </a:solidFill>
              <a:round/>
              <a:headEnd/>
              <a:tailEnd/>
            </a:ln>
          </p:spPr>
        </p:cxnSp>
        <p:cxnSp>
          <p:nvCxnSpPr>
            <p:cNvPr id="16472" name="Straight Connector 173"/>
            <p:cNvCxnSpPr>
              <a:cxnSpLocks noChangeShapeType="1"/>
              <a:endCxn id="231" idx="3"/>
            </p:cNvCxnSpPr>
            <p:nvPr/>
          </p:nvCxnSpPr>
          <p:spPr bwMode="auto">
            <a:xfrm flipV="1">
              <a:off x="914897" y="2648225"/>
              <a:ext cx="270893" cy="202789"/>
            </a:xfrm>
            <a:prstGeom prst="line">
              <a:avLst/>
            </a:prstGeom>
            <a:noFill/>
            <a:ln w="12700" algn="ctr">
              <a:solidFill>
                <a:schemeClr val="accent2"/>
              </a:solidFill>
              <a:round/>
              <a:headEnd/>
              <a:tailEnd/>
            </a:ln>
          </p:spPr>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3"/>
          <p:cNvSpPr>
            <a:spLocks noGrp="1"/>
          </p:cNvSpPr>
          <p:nvPr>
            <p:ph type="title"/>
          </p:nvPr>
        </p:nvSpPr>
        <p:spPr>
          <a:xfrm>
            <a:off x="476250" y="57150"/>
            <a:ext cx="9148763" cy="760413"/>
          </a:xfrm>
        </p:spPr>
        <p:txBody>
          <a:bodyPr/>
          <a:lstStyle/>
          <a:p>
            <a:r>
              <a:rPr lang="en-US" smtClean="0"/>
              <a:t>Financial Overview</a:t>
            </a:r>
            <a:endParaRPr lang="en-US" smtClean="0">
              <a:solidFill>
                <a:srgbClr val="FF0000"/>
              </a:solidFill>
            </a:endParaRPr>
          </a:p>
        </p:txBody>
      </p:sp>
      <p:sp>
        <p:nvSpPr>
          <p:cNvPr id="17415" name="Slide Number Placeholder 2"/>
          <p:cNvSpPr txBox="1">
            <a:spLocks/>
          </p:cNvSpPr>
          <p:nvPr/>
        </p:nvSpPr>
        <p:spPr bwMode="black">
          <a:xfrm>
            <a:off x="9205913" y="7140575"/>
            <a:ext cx="663575" cy="238125"/>
          </a:xfrm>
          <a:prstGeom prst="rect">
            <a:avLst/>
          </a:prstGeom>
          <a:noFill/>
          <a:ln w="9525" algn="ctr">
            <a:noFill/>
            <a:miter lim="800000"/>
            <a:headEnd/>
            <a:tailEnd/>
          </a:ln>
        </p:spPr>
        <p:txBody>
          <a:bodyPr lIns="0" tIns="0" rIns="0" bIns="0" anchor="b"/>
          <a:lstStyle/>
          <a:p>
            <a:pPr algn="r" eaLnBrk="0" hangingPunct="0">
              <a:lnSpc>
                <a:spcPts val="800"/>
              </a:lnSpc>
              <a:spcBef>
                <a:spcPct val="50000"/>
              </a:spcBef>
            </a:pPr>
            <a:fld id="{6AF76FE1-3DB2-4E46-8241-87A555D8FA12}" type="slidenum">
              <a:rPr lang="en-GB" sz="1000" b="1">
                <a:solidFill>
                  <a:schemeClr val="accent1"/>
                </a:solidFill>
              </a:rPr>
              <a:pPr algn="r" eaLnBrk="0" hangingPunct="0">
                <a:lnSpc>
                  <a:spcPts val="800"/>
                </a:lnSpc>
                <a:spcBef>
                  <a:spcPct val="50000"/>
                </a:spcBef>
              </a:pPr>
              <a:t>12</a:t>
            </a:fld>
            <a:endParaRPr lang="en-GB" sz="1000" b="1">
              <a:solidFill>
                <a:schemeClr val="accent1"/>
              </a:solidFill>
            </a:endParaRPr>
          </a:p>
        </p:txBody>
      </p:sp>
      <p:sp>
        <p:nvSpPr>
          <p:cNvPr id="4" name="TextBox 3"/>
          <p:cNvSpPr txBox="1"/>
          <p:nvPr/>
        </p:nvSpPr>
        <p:spPr>
          <a:xfrm>
            <a:off x="485775" y="1320800"/>
            <a:ext cx="4503738" cy="338138"/>
          </a:xfrm>
          <a:prstGeom prst="rect">
            <a:avLst/>
          </a:prstGeom>
          <a:noFill/>
        </p:spPr>
        <p:txBody>
          <a:bodyPr>
            <a:spAutoFit/>
          </a:bodyPr>
          <a:lstStyle/>
          <a:p>
            <a:pPr algn="ctr" eaLnBrk="0" hangingPunct="0">
              <a:spcBef>
                <a:spcPct val="50000"/>
              </a:spcBef>
              <a:defRPr/>
            </a:pPr>
            <a:r>
              <a:rPr lang="en-GB" sz="1600" b="1" dirty="0">
                <a:solidFill>
                  <a:schemeClr val="accent6"/>
                </a:solidFill>
                <a:cs typeface="+mn-cs"/>
              </a:rPr>
              <a:t>Revenue by countries</a:t>
            </a:r>
          </a:p>
        </p:txBody>
      </p:sp>
      <p:sp>
        <p:nvSpPr>
          <p:cNvPr id="5" name="TextBox 4"/>
          <p:cNvSpPr txBox="1"/>
          <p:nvPr/>
        </p:nvSpPr>
        <p:spPr>
          <a:xfrm>
            <a:off x="5111750" y="1320800"/>
            <a:ext cx="4503738" cy="338138"/>
          </a:xfrm>
          <a:prstGeom prst="rect">
            <a:avLst/>
          </a:prstGeom>
          <a:noFill/>
        </p:spPr>
        <p:txBody>
          <a:bodyPr>
            <a:spAutoFit/>
          </a:bodyPr>
          <a:lstStyle/>
          <a:p>
            <a:pPr algn="ctr" eaLnBrk="0" hangingPunct="0">
              <a:spcBef>
                <a:spcPct val="50000"/>
              </a:spcBef>
              <a:defRPr/>
            </a:pPr>
            <a:r>
              <a:rPr lang="en-GB" sz="1600" b="1">
                <a:solidFill>
                  <a:schemeClr val="accent6"/>
                </a:solidFill>
                <a:cs typeface="+mn-cs"/>
              </a:rPr>
              <a:t>Gross profit</a:t>
            </a:r>
            <a:endParaRPr lang="en-GB" sz="1600" b="1" baseline="30000" dirty="0">
              <a:solidFill>
                <a:schemeClr val="accent6"/>
              </a:solidFill>
              <a:cs typeface="+mn-cs"/>
            </a:endParaRPr>
          </a:p>
        </p:txBody>
      </p:sp>
      <p:cxnSp>
        <p:nvCxnSpPr>
          <p:cNvPr id="6" name="Straight Connector 5"/>
          <p:cNvCxnSpPr/>
          <p:nvPr/>
        </p:nvCxnSpPr>
        <p:spPr bwMode="auto">
          <a:xfrm>
            <a:off x="476250" y="1657350"/>
            <a:ext cx="4503738"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7" name="Straight Connector 6"/>
          <p:cNvCxnSpPr/>
          <p:nvPr/>
        </p:nvCxnSpPr>
        <p:spPr bwMode="auto">
          <a:xfrm>
            <a:off x="5129213" y="1659024"/>
            <a:ext cx="44958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8" name="Text Box 30"/>
          <p:cNvSpPr txBox="1">
            <a:spLocks noChangeArrowheads="1"/>
          </p:cNvSpPr>
          <p:nvPr/>
        </p:nvSpPr>
        <p:spPr bwMode="blackGray">
          <a:xfrm>
            <a:off x="723900" y="4083050"/>
            <a:ext cx="2713038" cy="161925"/>
          </a:xfrm>
          <a:prstGeom prst="rect">
            <a:avLst/>
          </a:prstGeom>
          <a:noFill/>
          <a:ln w="9525">
            <a:noFill/>
            <a:miter lim="800000"/>
            <a:headEnd/>
            <a:tailEnd/>
          </a:ln>
        </p:spPr>
        <p:txBody>
          <a:bodyPr lIns="0" tIns="18963" rIns="75852" bIns="18963" anchor="b">
            <a:spAutoFit/>
          </a:bodyPr>
          <a:lstStyle/>
          <a:p>
            <a:pPr marL="606425" indent="-606425" eaLnBrk="0" hangingPunct="0">
              <a:spcBef>
                <a:spcPct val="50000"/>
              </a:spcBef>
              <a:defRPr/>
            </a:pPr>
            <a:r>
              <a:rPr lang="en-GB" sz="800" i="1" dirty="0">
                <a:solidFill>
                  <a:schemeClr val="accent6"/>
                </a:solidFill>
                <a:latin typeface="+mn-lt"/>
                <a:cs typeface="+mn-cs"/>
              </a:rPr>
              <a:t>Source:  </a:t>
            </a:r>
            <a:r>
              <a:rPr lang="en-US" sz="800" i="1" dirty="0">
                <a:solidFill>
                  <a:schemeClr val="accent6"/>
                </a:solidFill>
                <a:latin typeface="+mn-lt"/>
                <a:cs typeface="+mn-cs"/>
              </a:rPr>
              <a:t>IFRS financial statements</a:t>
            </a:r>
            <a:endParaRPr lang="en-GB" sz="800" i="1" dirty="0">
              <a:solidFill>
                <a:schemeClr val="accent6"/>
              </a:solidFill>
              <a:latin typeface="+mn-lt"/>
              <a:cs typeface="+mn-cs"/>
            </a:endParaRPr>
          </a:p>
        </p:txBody>
      </p:sp>
      <p:sp>
        <p:nvSpPr>
          <p:cNvPr id="11" name="TextBox 10"/>
          <p:cNvSpPr txBox="1"/>
          <p:nvPr/>
        </p:nvSpPr>
        <p:spPr>
          <a:xfrm>
            <a:off x="504825" y="4284663"/>
            <a:ext cx="4503738" cy="338137"/>
          </a:xfrm>
          <a:prstGeom prst="rect">
            <a:avLst/>
          </a:prstGeom>
          <a:noFill/>
        </p:spPr>
        <p:txBody>
          <a:bodyPr>
            <a:spAutoFit/>
          </a:bodyPr>
          <a:lstStyle/>
          <a:p>
            <a:pPr algn="ctr" eaLnBrk="0" hangingPunct="0">
              <a:spcBef>
                <a:spcPct val="50000"/>
              </a:spcBef>
              <a:defRPr/>
            </a:pPr>
            <a:r>
              <a:rPr lang="en-GB" sz="1600" b="1" dirty="0" smtClean="0">
                <a:solidFill>
                  <a:schemeClr val="accent6"/>
                </a:solidFill>
                <a:cs typeface="+mn-cs"/>
              </a:rPr>
              <a:t>EBITDA</a:t>
            </a:r>
            <a:endParaRPr lang="en-GB" sz="1600" b="1" baseline="30000" dirty="0">
              <a:solidFill>
                <a:schemeClr val="accent6"/>
              </a:solidFill>
              <a:cs typeface="+mn-cs"/>
            </a:endParaRPr>
          </a:p>
        </p:txBody>
      </p:sp>
      <p:cxnSp>
        <p:nvCxnSpPr>
          <p:cNvPr id="12" name="Straight Connector 11"/>
          <p:cNvCxnSpPr/>
          <p:nvPr/>
        </p:nvCxnSpPr>
        <p:spPr bwMode="auto">
          <a:xfrm>
            <a:off x="346747" y="4632325"/>
            <a:ext cx="4503738"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22" name="Text Box 30"/>
          <p:cNvSpPr txBox="1">
            <a:spLocks noChangeArrowheads="1"/>
          </p:cNvSpPr>
          <p:nvPr/>
        </p:nvSpPr>
        <p:spPr bwMode="blackGray">
          <a:xfrm>
            <a:off x="739774" y="6982185"/>
            <a:ext cx="3870325" cy="407628"/>
          </a:xfrm>
          <a:prstGeom prst="rect">
            <a:avLst/>
          </a:prstGeom>
          <a:noFill/>
          <a:ln w="9525">
            <a:noFill/>
            <a:miter lim="800000"/>
            <a:headEnd/>
            <a:tailEnd/>
          </a:ln>
        </p:spPr>
        <p:txBody>
          <a:bodyPr wrap="square" lIns="0" tIns="18963" rIns="75852" bIns="18963" anchor="b">
            <a:spAutoFit/>
          </a:bodyPr>
          <a:lstStyle/>
          <a:p>
            <a:pPr marL="606425" indent="-606425" eaLnBrk="0" hangingPunct="0">
              <a:spcBef>
                <a:spcPct val="50000"/>
              </a:spcBef>
              <a:defRPr/>
            </a:pPr>
            <a:endParaRPr lang="en-GB" sz="800" i="1" dirty="0">
              <a:solidFill>
                <a:schemeClr val="accent6"/>
              </a:solidFill>
              <a:latin typeface="+mn-lt"/>
              <a:cs typeface="+mn-cs"/>
            </a:endParaRPr>
          </a:p>
          <a:p>
            <a:pPr marL="606425" indent="-606425" eaLnBrk="0" hangingPunct="0">
              <a:spcBef>
                <a:spcPts val="0"/>
              </a:spcBef>
              <a:defRPr/>
            </a:pPr>
            <a:endParaRPr lang="en-GB" sz="800" i="1" dirty="0">
              <a:solidFill>
                <a:schemeClr val="accent6"/>
              </a:solidFill>
            </a:endParaRPr>
          </a:p>
          <a:p>
            <a:pPr marL="606425" indent="-606425" eaLnBrk="0" hangingPunct="0">
              <a:spcBef>
                <a:spcPts val="0"/>
              </a:spcBef>
              <a:defRPr/>
            </a:pPr>
            <a:r>
              <a:rPr lang="en-GB" sz="800" i="1" dirty="0">
                <a:solidFill>
                  <a:schemeClr val="accent6"/>
                </a:solidFill>
                <a:latin typeface="+mn-lt"/>
                <a:cs typeface="+mn-cs"/>
              </a:rPr>
              <a:t>Source:  D</a:t>
            </a:r>
            <a:r>
              <a:rPr lang="en-US" sz="800" i="1" dirty="0" err="1">
                <a:solidFill>
                  <a:schemeClr val="accent6"/>
                </a:solidFill>
              </a:rPr>
              <a:t>erived</a:t>
            </a:r>
            <a:r>
              <a:rPr lang="en-US" sz="800" i="1" dirty="0">
                <a:solidFill>
                  <a:schemeClr val="accent6"/>
                </a:solidFill>
              </a:rPr>
              <a:t> from </a:t>
            </a:r>
            <a:r>
              <a:rPr lang="en-US" sz="800" i="1" dirty="0">
                <a:solidFill>
                  <a:schemeClr val="accent6"/>
                </a:solidFill>
                <a:latin typeface="+mn-lt"/>
                <a:cs typeface="+mn-cs"/>
              </a:rPr>
              <a:t>IFRS financial </a:t>
            </a:r>
            <a:r>
              <a:rPr lang="en-US" sz="800" i="1" dirty="0" smtClean="0">
                <a:solidFill>
                  <a:schemeClr val="accent6"/>
                </a:solidFill>
                <a:latin typeface="+mn-lt"/>
                <a:cs typeface="+mn-cs"/>
              </a:rPr>
              <a:t>statements</a:t>
            </a:r>
            <a:r>
              <a:rPr lang="en-US" sz="800" i="1" dirty="0" smtClean="0">
                <a:solidFill>
                  <a:schemeClr val="accent6"/>
                </a:solidFill>
              </a:rPr>
              <a:t>, Company data</a:t>
            </a:r>
            <a:endParaRPr lang="en-GB" sz="800" i="1" dirty="0">
              <a:solidFill>
                <a:schemeClr val="accent6"/>
              </a:solidFill>
              <a:latin typeface="+mn-lt"/>
              <a:cs typeface="+mn-cs"/>
            </a:endParaRPr>
          </a:p>
        </p:txBody>
      </p:sp>
      <p:sp>
        <p:nvSpPr>
          <p:cNvPr id="18" name="Text Box 30"/>
          <p:cNvSpPr txBox="1">
            <a:spLocks noChangeArrowheads="1"/>
          </p:cNvSpPr>
          <p:nvPr/>
        </p:nvSpPr>
        <p:spPr bwMode="blackGray">
          <a:xfrm>
            <a:off x="5308600" y="7228406"/>
            <a:ext cx="4386263" cy="161407"/>
          </a:xfrm>
          <a:prstGeom prst="rect">
            <a:avLst/>
          </a:prstGeom>
          <a:noFill/>
          <a:ln w="9525">
            <a:noFill/>
            <a:miter lim="800000"/>
            <a:headEnd/>
            <a:tailEnd/>
          </a:ln>
        </p:spPr>
        <p:txBody>
          <a:bodyPr wrap="square" lIns="0" tIns="18963" rIns="75852" bIns="18963" anchor="b">
            <a:spAutoFit/>
          </a:bodyPr>
          <a:lstStyle/>
          <a:p>
            <a:pPr marL="606425" indent="-606425" eaLnBrk="0" hangingPunct="0">
              <a:spcBef>
                <a:spcPct val="50000"/>
              </a:spcBef>
              <a:defRPr/>
            </a:pPr>
            <a:r>
              <a:rPr lang="en-GB" sz="800" i="1" dirty="0">
                <a:solidFill>
                  <a:schemeClr val="accent6"/>
                </a:solidFill>
                <a:latin typeface="+mn-lt"/>
                <a:cs typeface="+mn-cs"/>
              </a:rPr>
              <a:t>Source:  </a:t>
            </a:r>
            <a:r>
              <a:rPr lang="en-US" sz="800" i="1" dirty="0">
                <a:solidFill>
                  <a:schemeClr val="accent6"/>
                </a:solidFill>
                <a:latin typeface="+mn-lt"/>
                <a:cs typeface="+mn-cs"/>
              </a:rPr>
              <a:t>IFRS financial statements </a:t>
            </a:r>
            <a:r>
              <a:rPr lang="en-US" sz="800" i="1" dirty="0">
                <a:solidFill>
                  <a:schemeClr val="accent6"/>
                </a:solidFill>
              </a:rPr>
              <a:t>or derived from IFRS financial </a:t>
            </a:r>
            <a:r>
              <a:rPr lang="en-US" sz="800" i="1" dirty="0" smtClean="0">
                <a:solidFill>
                  <a:schemeClr val="accent6"/>
                </a:solidFill>
              </a:rPr>
              <a:t>statements, Company data </a:t>
            </a:r>
            <a:endParaRPr lang="en-GB" sz="800" i="1" dirty="0">
              <a:solidFill>
                <a:schemeClr val="accent6"/>
              </a:solidFill>
              <a:latin typeface="+mn-lt"/>
              <a:cs typeface="+mn-cs"/>
            </a:endParaRPr>
          </a:p>
        </p:txBody>
      </p:sp>
      <p:sp>
        <p:nvSpPr>
          <p:cNvPr id="19" name="Text Box 30"/>
          <p:cNvSpPr txBox="1">
            <a:spLocks noChangeArrowheads="1"/>
          </p:cNvSpPr>
          <p:nvPr/>
        </p:nvSpPr>
        <p:spPr bwMode="blackGray">
          <a:xfrm>
            <a:off x="5343525" y="3913188"/>
            <a:ext cx="4733925" cy="407987"/>
          </a:xfrm>
          <a:prstGeom prst="rect">
            <a:avLst/>
          </a:prstGeom>
          <a:noFill/>
          <a:ln w="9525">
            <a:noFill/>
            <a:miter lim="800000"/>
            <a:headEnd/>
            <a:tailEnd/>
          </a:ln>
        </p:spPr>
        <p:txBody>
          <a:bodyPr lIns="0" tIns="18963" rIns="75852" bIns="18963" anchor="b">
            <a:spAutoFit/>
          </a:bodyPr>
          <a:lstStyle/>
          <a:p>
            <a:pPr marL="606425" indent="-606425" eaLnBrk="0" hangingPunct="0">
              <a:spcBef>
                <a:spcPts val="0"/>
              </a:spcBef>
              <a:defRPr/>
            </a:pPr>
            <a:r>
              <a:rPr lang="en-GB" sz="800" i="1" dirty="0">
                <a:solidFill>
                  <a:schemeClr val="accent6"/>
                </a:solidFill>
                <a:latin typeface="+mn-lt"/>
                <a:cs typeface="+mn-cs"/>
              </a:rPr>
              <a:t>Note (1): Adjusted  Gross profit does not include net change in fair value of biological assets and a</a:t>
            </a:r>
          </a:p>
          <a:p>
            <a:pPr marL="606425" indent="-606425" eaLnBrk="0" hangingPunct="0">
              <a:spcBef>
                <a:spcPts val="0"/>
              </a:spcBef>
              <a:defRPr/>
            </a:pPr>
            <a:r>
              <a:rPr lang="en-GB" sz="800" i="1" dirty="0">
                <a:solidFill>
                  <a:schemeClr val="accent6"/>
                </a:solidFill>
                <a:latin typeface="+mn-lt"/>
                <a:cs typeface="+mn-cs"/>
              </a:rPr>
              <a:t>               agricultural produce </a:t>
            </a:r>
          </a:p>
          <a:p>
            <a:pPr marL="606425" indent="-606425" eaLnBrk="0" hangingPunct="0">
              <a:spcBef>
                <a:spcPts val="0"/>
              </a:spcBef>
              <a:defRPr/>
            </a:pPr>
            <a:r>
              <a:rPr lang="en-GB" sz="800" i="1" dirty="0">
                <a:solidFill>
                  <a:schemeClr val="accent6"/>
                </a:solidFill>
                <a:latin typeface="+mn-lt"/>
                <a:cs typeface="+mn-cs"/>
              </a:rPr>
              <a:t>Source:  </a:t>
            </a:r>
            <a:r>
              <a:rPr lang="en-US" sz="800" i="1" dirty="0">
                <a:solidFill>
                  <a:schemeClr val="accent6"/>
                </a:solidFill>
                <a:latin typeface="+mn-lt"/>
                <a:cs typeface="+mn-cs"/>
              </a:rPr>
              <a:t>IFRS financial statements or derived from </a:t>
            </a:r>
            <a:r>
              <a:rPr lang="en-US" sz="800" i="1" dirty="0">
                <a:solidFill>
                  <a:schemeClr val="accent6"/>
                </a:solidFill>
              </a:rPr>
              <a:t>IFRS financial </a:t>
            </a:r>
            <a:r>
              <a:rPr lang="en-US" sz="800" i="1" dirty="0" smtClean="0">
                <a:solidFill>
                  <a:schemeClr val="accent6"/>
                </a:solidFill>
              </a:rPr>
              <a:t>statements, Company data</a:t>
            </a:r>
            <a:endParaRPr lang="en-GB" sz="800" i="1" dirty="0">
              <a:solidFill>
                <a:schemeClr val="accent6"/>
              </a:solidFill>
              <a:latin typeface="+mn-lt"/>
              <a:cs typeface="+mn-cs"/>
            </a:endParaRPr>
          </a:p>
        </p:txBody>
      </p:sp>
      <p:sp>
        <p:nvSpPr>
          <p:cNvPr id="24" name="Slide Number Placeholder 23"/>
          <p:cNvSpPr>
            <a:spLocks noGrp="1"/>
          </p:cNvSpPr>
          <p:nvPr>
            <p:ph type="sldNum" sz="quarter" idx="11"/>
          </p:nvPr>
        </p:nvSpPr>
        <p:spPr/>
        <p:txBody>
          <a:bodyPr/>
          <a:lstStyle/>
          <a:p>
            <a:pPr>
              <a:defRPr/>
            </a:pPr>
            <a:fld id="{041C1434-6C06-49F7-AAE4-94A44F3F4959}" type="slidenum">
              <a:rPr lang="en-GB" smtClean="0"/>
              <a:pPr>
                <a:defRPr/>
              </a:pPr>
              <a:t>12</a:t>
            </a:fld>
            <a:endParaRPr lang="en-GB"/>
          </a:p>
        </p:txBody>
      </p:sp>
      <p:cxnSp>
        <p:nvCxnSpPr>
          <p:cNvPr id="26" name="Straight Connector 25"/>
          <p:cNvCxnSpPr/>
          <p:nvPr/>
        </p:nvCxnSpPr>
        <p:spPr bwMode="auto">
          <a:xfrm>
            <a:off x="5256213" y="4652963"/>
            <a:ext cx="4503737"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28" name="TextBox 27"/>
          <p:cNvSpPr txBox="1"/>
          <p:nvPr/>
        </p:nvSpPr>
        <p:spPr>
          <a:xfrm>
            <a:off x="5241925" y="4305300"/>
            <a:ext cx="4503738" cy="338138"/>
          </a:xfrm>
          <a:prstGeom prst="rect">
            <a:avLst/>
          </a:prstGeom>
          <a:noFill/>
        </p:spPr>
        <p:txBody>
          <a:bodyPr>
            <a:spAutoFit/>
          </a:bodyPr>
          <a:lstStyle/>
          <a:p>
            <a:pPr algn="ctr" eaLnBrk="0" hangingPunct="0">
              <a:spcBef>
                <a:spcPct val="50000"/>
              </a:spcBef>
              <a:defRPr/>
            </a:pPr>
            <a:r>
              <a:rPr lang="en-GB" sz="1600" b="1" dirty="0">
                <a:solidFill>
                  <a:schemeClr val="accent6"/>
                </a:solidFill>
                <a:cs typeface="+mn-cs"/>
              </a:rPr>
              <a:t>Leverage</a:t>
            </a:r>
          </a:p>
        </p:txBody>
      </p:sp>
      <p:pic>
        <p:nvPicPr>
          <p:cNvPr id="3" name="Picture 2"/>
          <p:cNvPicPr>
            <a:picLocks noChangeAspect="1" noChangeArrowheads="1"/>
          </p:cNvPicPr>
          <p:nvPr/>
        </p:nvPicPr>
        <p:blipFill>
          <a:blip r:embed="rId2" cstate="print"/>
          <a:srcRect/>
          <a:stretch>
            <a:fillRect/>
          </a:stretch>
        </p:blipFill>
        <p:spPr bwMode="auto">
          <a:xfrm>
            <a:off x="388937" y="1639094"/>
            <a:ext cx="4675188" cy="25749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080000" y="1676400"/>
            <a:ext cx="4670425" cy="236061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194300" y="4648200"/>
            <a:ext cx="4667250" cy="2468563"/>
          </a:xfrm>
          <a:prstGeom prst="rect">
            <a:avLst/>
          </a:prstGeom>
          <a:noFill/>
          <a:ln w="9525">
            <a:noFill/>
            <a:miter lim="800000"/>
            <a:headEnd/>
            <a:tailEnd/>
          </a:ln>
          <a:effectLst/>
        </p:spPr>
      </p:pic>
      <p:cxnSp>
        <p:nvCxnSpPr>
          <p:cNvPr id="23" name="Straight Connector 22"/>
          <p:cNvCxnSpPr/>
          <p:nvPr/>
        </p:nvCxnSpPr>
        <p:spPr bwMode="auto">
          <a:xfrm>
            <a:off x="350716" y="1659024"/>
            <a:ext cx="44958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pic>
        <p:nvPicPr>
          <p:cNvPr id="2050" name="Picture 2"/>
          <p:cNvPicPr>
            <a:picLocks noChangeAspect="1" noChangeArrowheads="1"/>
          </p:cNvPicPr>
          <p:nvPr/>
        </p:nvPicPr>
        <p:blipFill>
          <a:blip r:embed="rId5" cstate="print"/>
          <a:srcRect/>
          <a:stretch>
            <a:fillRect/>
          </a:stretch>
        </p:blipFill>
        <p:spPr bwMode="auto">
          <a:xfrm>
            <a:off x="442118" y="4662488"/>
            <a:ext cx="4679950" cy="246538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4"/>
          </p:nvPr>
        </p:nvSpPr>
        <p:spPr>
          <a:xfrm>
            <a:off x="9224963" y="7072313"/>
            <a:ext cx="663575" cy="238125"/>
          </a:xfrm>
        </p:spPr>
        <p:txBody>
          <a:bodyPr/>
          <a:lstStyle/>
          <a:p>
            <a:pPr>
              <a:defRPr/>
            </a:pPr>
            <a:fld id="{5E576C32-BEA2-4EBF-818C-2FCB7FD8C71A}" type="slidenum">
              <a:rPr lang="en-GB">
                <a:solidFill>
                  <a:schemeClr val="bg1"/>
                </a:solidFill>
              </a:rPr>
              <a:pPr>
                <a:defRPr/>
              </a:pPr>
              <a:t>13</a:t>
            </a:fld>
            <a:endParaRPr lang="en-GB" dirty="0">
              <a:solidFill>
                <a:schemeClr val="bg1"/>
              </a:solidFill>
            </a:endParaRPr>
          </a:p>
        </p:txBody>
      </p:sp>
      <p:grpSp>
        <p:nvGrpSpPr>
          <p:cNvPr id="18435" name="Group 20"/>
          <p:cNvGrpSpPr>
            <a:grpSpLocks/>
          </p:cNvGrpSpPr>
          <p:nvPr/>
        </p:nvGrpSpPr>
        <p:grpSpPr bwMode="auto">
          <a:xfrm>
            <a:off x="555625" y="1000125"/>
            <a:ext cx="8855075" cy="6343650"/>
            <a:chOff x="936625" y="1231900"/>
            <a:chExt cx="7969250" cy="5973763"/>
          </a:xfrm>
        </p:grpSpPr>
        <p:sp>
          <p:nvSpPr>
            <p:cNvPr id="21521" name="Rectangle 2"/>
            <p:cNvSpPr>
              <a:spLocks noChangeArrowheads="1"/>
            </p:cNvSpPr>
            <p:nvPr/>
          </p:nvSpPr>
          <p:spPr bwMode="gray">
            <a:xfrm>
              <a:off x="6991426" y="1231900"/>
              <a:ext cx="1914449" cy="1435138"/>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cs typeface="+mn-cs"/>
                </a:rPr>
                <a:t>Clear focus on crop production</a:t>
              </a:r>
            </a:p>
          </p:txBody>
        </p:sp>
        <p:pic>
          <p:nvPicPr>
            <p:cNvPr id="18439" name="Picture 23" descr="management.jpg"/>
            <p:cNvPicPr preferRelativeResize="0">
              <a:picLocks/>
            </p:cNvPicPr>
            <p:nvPr/>
          </p:nvPicPr>
          <p:blipFill>
            <a:blip r:embed="rId2" cstate="print"/>
            <a:srcRect/>
            <a:stretch>
              <a:fillRect/>
            </a:stretch>
          </p:blipFill>
          <p:spPr bwMode="auto">
            <a:xfrm>
              <a:off x="6991350" y="5772150"/>
              <a:ext cx="1914525" cy="1433513"/>
            </a:xfrm>
            <a:prstGeom prst="rect">
              <a:avLst/>
            </a:prstGeom>
            <a:noFill/>
            <a:ln w="9525">
              <a:noFill/>
              <a:miter lim="800000"/>
              <a:headEnd/>
              <a:tailEnd/>
            </a:ln>
          </p:spPr>
        </p:pic>
        <p:pic>
          <p:nvPicPr>
            <p:cNvPr id="18440" name="Picture 30" descr="Wheat 1.jpg"/>
            <p:cNvPicPr preferRelativeResize="0">
              <a:picLocks/>
            </p:cNvPicPr>
            <p:nvPr/>
          </p:nvPicPr>
          <p:blipFill>
            <a:blip r:embed="rId3" cstate="print"/>
            <a:srcRect/>
            <a:stretch>
              <a:fillRect/>
            </a:stretch>
          </p:blipFill>
          <p:spPr bwMode="auto">
            <a:xfrm>
              <a:off x="4978400" y="1231900"/>
              <a:ext cx="1914525" cy="1435100"/>
            </a:xfrm>
            <a:prstGeom prst="rect">
              <a:avLst/>
            </a:prstGeom>
            <a:noFill/>
            <a:ln w="9525">
              <a:noFill/>
              <a:miter lim="800000"/>
              <a:headEnd/>
              <a:tailEnd/>
            </a:ln>
          </p:spPr>
        </p:pic>
        <p:sp>
          <p:nvSpPr>
            <p:cNvPr id="33" name="Rectangle 2"/>
            <p:cNvSpPr>
              <a:spLocks noChangeArrowheads="1"/>
            </p:cNvSpPr>
            <p:nvPr/>
          </p:nvSpPr>
          <p:spPr bwMode="gray">
            <a:xfrm>
              <a:off x="4978398" y="2750755"/>
              <a:ext cx="1914449" cy="1436634"/>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t>Optimal product mix</a:t>
              </a:r>
            </a:p>
          </p:txBody>
        </p:sp>
        <p:pic>
          <p:nvPicPr>
            <p:cNvPr id="18442" name="Picture 33" descr="sunflower.jpg"/>
            <p:cNvPicPr preferRelativeResize="0">
              <a:picLocks/>
            </p:cNvPicPr>
            <p:nvPr/>
          </p:nvPicPr>
          <p:blipFill>
            <a:blip r:embed="rId4" cstate="print"/>
            <a:srcRect r="8745"/>
            <a:stretch>
              <a:fillRect/>
            </a:stretch>
          </p:blipFill>
          <p:spPr bwMode="auto">
            <a:xfrm>
              <a:off x="6991350" y="2751138"/>
              <a:ext cx="1914525" cy="1435100"/>
            </a:xfrm>
            <a:prstGeom prst="rect">
              <a:avLst/>
            </a:prstGeom>
            <a:noFill/>
            <a:ln w="9525">
              <a:noFill/>
              <a:miter lim="800000"/>
              <a:headEnd/>
              <a:tailEnd/>
            </a:ln>
          </p:spPr>
        </p:pic>
        <p:pic>
          <p:nvPicPr>
            <p:cNvPr id="18443" name="Picture 36" descr="logistics.jpg"/>
            <p:cNvPicPr preferRelativeResize="0">
              <a:picLocks/>
            </p:cNvPicPr>
            <p:nvPr/>
          </p:nvPicPr>
          <p:blipFill>
            <a:blip r:embed="rId5" cstate="print"/>
            <a:srcRect/>
            <a:stretch>
              <a:fillRect/>
            </a:stretch>
          </p:blipFill>
          <p:spPr bwMode="auto">
            <a:xfrm>
              <a:off x="2963863" y="5772150"/>
              <a:ext cx="1914525" cy="1433513"/>
            </a:xfrm>
            <a:prstGeom prst="rect">
              <a:avLst/>
            </a:prstGeom>
            <a:noFill/>
            <a:ln w="9525">
              <a:noFill/>
              <a:miter lim="800000"/>
              <a:headEnd/>
              <a:tailEnd/>
            </a:ln>
          </p:spPr>
        </p:pic>
        <p:sp>
          <p:nvSpPr>
            <p:cNvPr id="38" name="Rectangle 2"/>
            <p:cNvSpPr>
              <a:spLocks noChangeArrowheads="1"/>
            </p:cNvSpPr>
            <p:nvPr/>
          </p:nvSpPr>
          <p:spPr bwMode="gray">
            <a:xfrm>
              <a:off x="936625" y="2750755"/>
              <a:ext cx="1914449" cy="1436634"/>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t>Favorable land bank locations</a:t>
              </a:r>
            </a:p>
          </p:txBody>
        </p:sp>
        <p:sp>
          <p:nvSpPr>
            <p:cNvPr id="39" name="Rectangle 2"/>
            <p:cNvSpPr>
              <a:spLocks noChangeArrowheads="1"/>
            </p:cNvSpPr>
            <p:nvPr/>
          </p:nvSpPr>
          <p:spPr bwMode="gray">
            <a:xfrm>
              <a:off x="2963941" y="4262135"/>
              <a:ext cx="1914449" cy="1435138"/>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t>High efficiency of operations</a:t>
              </a:r>
            </a:p>
          </p:txBody>
        </p:sp>
        <p:sp>
          <p:nvSpPr>
            <p:cNvPr id="40" name="Rectangle 2"/>
            <p:cNvSpPr>
              <a:spLocks noChangeArrowheads="1"/>
            </p:cNvSpPr>
            <p:nvPr/>
          </p:nvSpPr>
          <p:spPr bwMode="gray">
            <a:xfrm>
              <a:off x="6991426" y="4262135"/>
              <a:ext cx="1914449" cy="1435138"/>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t>Benefits from scale</a:t>
              </a:r>
            </a:p>
          </p:txBody>
        </p:sp>
        <p:sp>
          <p:nvSpPr>
            <p:cNvPr id="41" name="Rectangle 2"/>
            <p:cNvSpPr>
              <a:spLocks noChangeArrowheads="1"/>
            </p:cNvSpPr>
            <p:nvPr/>
          </p:nvSpPr>
          <p:spPr bwMode="gray">
            <a:xfrm>
              <a:off x="936625" y="5772020"/>
              <a:ext cx="1914449" cy="1433643"/>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t>Advantageous logistical infrastructure and storage capacity</a:t>
              </a:r>
            </a:p>
          </p:txBody>
        </p:sp>
        <p:sp>
          <p:nvSpPr>
            <p:cNvPr id="42" name="Rectangle 2"/>
            <p:cNvSpPr>
              <a:spLocks noChangeArrowheads="1"/>
            </p:cNvSpPr>
            <p:nvPr/>
          </p:nvSpPr>
          <p:spPr bwMode="gray">
            <a:xfrm>
              <a:off x="4978398" y="5772020"/>
              <a:ext cx="1914449" cy="1433643"/>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t>Strong management</a:t>
              </a:r>
            </a:p>
          </p:txBody>
        </p:sp>
        <p:pic>
          <p:nvPicPr>
            <p:cNvPr id="18449" name="Picture 42" descr="crop production 1.jpg"/>
            <p:cNvPicPr preferRelativeResize="0">
              <a:picLocks/>
            </p:cNvPicPr>
            <p:nvPr/>
          </p:nvPicPr>
          <p:blipFill>
            <a:blip r:embed="rId6" cstate="print"/>
            <a:srcRect r="6961"/>
            <a:stretch>
              <a:fillRect/>
            </a:stretch>
          </p:blipFill>
          <p:spPr bwMode="auto">
            <a:xfrm>
              <a:off x="4978400" y="4262438"/>
              <a:ext cx="1914525" cy="1435100"/>
            </a:xfrm>
            <a:prstGeom prst="rect">
              <a:avLst/>
            </a:prstGeom>
            <a:noFill/>
            <a:ln w="9525">
              <a:noFill/>
              <a:miter lim="800000"/>
              <a:headEnd/>
              <a:tailEnd/>
            </a:ln>
          </p:spPr>
        </p:pic>
        <p:pic>
          <p:nvPicPr>
            <p:cNvPr id="18450" name="Picture 19" descr="combines.jpg"/>
            <p:cNvPicPr preferRelativeResize="0">
              <a:picLocks/>
            </p:cNvPicPr>
            <p:nvPr/>
          </p:nvPicPr>
          <p:blipFill>
            <a:blip r:embed="rId7" cstate="print"/>
            <a:srcRect/>
            <a:stretch>
              <a:fillRect/>
            </a:stretch>
          </p:blipFill>
          <p:spPr bwMode="auto">
            <a:xfrm>
              <a:off x="936625" y="4262438"/>
              <a:ext cx="1914525" cy="1435100"/>
            </a:xfrm>
            <a:prstGeom prst="rect">
              <a:avLst/>
            </a:prstGeom>
            <a:noFill/>
            <a:ln w="9525">
              <a:noFill/>
              <a:miter lim="800000"/>
              <a:headEnd/>
              <a:tailEnd/>
            </a:ln>
          </p:spPr>
        </p:pic>
        <p:pic>
          <p:nvPicPr>
            <p:cNvPr id="18451" name="Picture 20" descr="zemlya.jpg"/>
            <p:cNvPicPr preferRelativeResize="0">
              <a:picLocks/>
            </p:cNvPicPr>
            <p:nvPr/>
          </p:nvPicPr>
          <p:blipFill>
            <a:blip r:embed="rId8" cstate="print"/>
            <a:srcRect/>
            <a:stretch>
              <a:fillRect/>
            </a:stretch>
          </p:blipFill>
          <p:spPr bwMode="auto">
            <a:xfrm>
              <a:off x="2963863" y="2751138"/>
              <a:ext cx="1912937" cy="1435100"/>
            </a:xfrm>
            <a:prstGeom prst="rect">
              <a:avLst/>
            </a:prstGeom>
            <a:noFill/>
            <a:ln w="9525">
              <a:noFill/>
              <a:miter lim="800000"/>
              <a:headEnd/>
              <a:tailEnd/>
            </a:ln>
          </p:spPr>
        </p:pic>
        <p:pic>
          <p:nvPicPr>
            <p:cNvPr id="66580" name="Picture 20"/>
            <p:cNvPicPr preferRelativeResize="0">
              <a:picLocks noChangeArrowheads="1"/>
            </p:cNvPicPr>
            <p:nvPr/>
          </p:nvPicPr>
          <p:blipFill>
            <a:blip r:embed="rId9" cstate="print">
              <a:clrChange>
                <a:clrFrom>
                  <a:srgbClr val="FFFFFF"/>
                </a:clrFrom>
                <a:clrTo>
                  <a:srgbClr val="FFFFFF">
                    <a:alpha val="0"/>
                  </a:srgbClr>
                </a:clrTo>
              </a:clrChange>
            </a:blip>
            <a:srcRect l="19697" t="33267" r="17578" b="6613"/>
            <a:stretch>
              <a:fillRect/>
            </a:stretch>
          </p:blipFill>
          <p:spPr bwMode="auto">
            <a:xfrm>
              <a:off x="936625" y="1231900"/>
              <a:ext cx="1913020" cy="1435138"/>
            </a:xfrm>
            <a:prstGeom prst="rect">
              <a:avLst/>
            </a:prstGeom>
            <a:noFill/>
            <a:ln w="9525">
              <a:solidFill>
                <a:schemeClr val="bg1">
                  <a:lumMod val="75000"/>
                </a:schemeClr>
              </a:solidFill>
              <a:miter lim="800000"/>
              <a:headEnd/>
              <a:tailEnd/>
            </a:ln>
            <a:effectLst>
              <a:outerShdw blurRad="63500" sx="102000" sy="102000" algn="ctr" rotWithShape="0">
                <a:prstClr val="black">
                  <a:alpha val="40000"/>
                </a:prstClr>
              </a:outerShdw>
            </a:effectLst>
          </p:spPr>
        </p:pic>
        <p:sp>
          <p:nvSpPr>
            <p:cNvPr id="24" name="Rectangle 2"/>
            <p:cNvSpPr>
              <a:spLocks noChangeArrowheads="1"/>
            </p:cNvSpPr>
            <p:nvPr/>
          </p:nvSpPr>
          <p:spPr bwMode="gray">
            <a:xfrm>
              <a:off x="2963941" y="1231900"/>
              <a:ext cx="1914449" cy="1435138"/>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t>Attractive global market fundamentals</a:t>
              </a:r>
            </a:p>
          </p:txBody>
        </p:sp>
      </p:grpSp>
      <p:sp>
        <p:nvSpPr>
          <p:cNvPr id="22" name="Footer Placeholder 21"/>
          <p:cNvSpPr>
            <a:spLocks noGrp="1"/>
          </p:cNvSpPr>
          <p:nvPr>
            <p:ph type="ftr" sz="quarter" idx="13"/>
          </p:nvPr>
        </p:nvSpPr>
        <p:spPr/>
        <p:txBody>
          <a:bodyPr/>
          <a:lstStyle/>
          <a:p>
            <a:pPr>
              <a:defRPr/>
            </a:pPr>
            <a:r>
              <a:rPr lang="en-GB" smtClean="0"/>
              <a:t>11BLD0222_Client template 2</a:t>
            </a:r>
            <a:endParaRPr lang="en-GB"/>
          </a:p>
        </p:txBody>
      </p:sp>
      <p:sp>
        <p:nvSpPr>
          <p:cNvPr id="18437" name="Slide Number Placeholder 2"/>
          <p:cNvSpPr txBox="1">
            <a:spLocks/>
          </p:cNvSpPr>
          <p:nvPr/>
        </p:nvSpPr>
        <p:spPr bwMode="black">
          <a:xfrm>
            <a:off x="9253538" y="7140575"/>
            <a:ext cx="663575" cy="238125"/>
          </a:xfrm>
          <a:prstGeom prst="rect">
            <a:avLst/>
          </a:prstGeom>
          <a:noFill/>
          <a:ln w="9525" algn="ctr">
            <a:noFill/>
            <a:miter lim="800000"/>
            <a:headEnd/>
            <a:tailEnd/>
          </a:ln>
        </p:spPr>
        <p:txBody>
          <a:bodyPr lIns="0" tIns="0" rIns="0" bIns="0" anchor="b"/>
          <a:lstStyle/>
          <a:p>
            <a:pPr algn="r" eaLnBrk="0" hangingPunct="0">
              <a:lnSpc>
                <a:spcPts val="800"/>
              </a:lnSpc>
              <a:spcBef>
                <a:spcPct val="50000"/>
              </a:spcBef>
            </a:pPr>
            <a:fld id="{F8E05A25-7802-4466-A24D-3678ABBF0AC8}" type="slidenum">
              <a:rPr lang="en-GB" sz="1000" b="1">
                <a:solidFill>
                  <a:schemeClr val="accent1"/>
                </a:solidFill>
              </a:rPr>
              <a:pPr algn="r" eaLnBrk="0" hangingPunct="0">
                <a:lnSpc>
                  <a:spcPts val="800"/>
                </a:lnSpc>
                <a:spcBef>
                  <a:spcPct val="50000"/>
                </a:spcBef>
              </a:pPr>
              <a:t>13</a:t>
            </a:fld>
            <a:endParaRPr lang="en-GB" sz="1000" b="1">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4"/>
          </p:nvPr>
        </p:nvSpPr>
        <p:spPr/>
        <p:txBody>
          <a:bodyPr/>
          <a:lstStyle/>
          <a:p>
            <a:pPr>
              <a:defRPr/>
            </a:pPr>
            <a:fld id="{B01DE90F-8B05-474F-AC4C-2DFC160BBBC8}" type="slidenum">
              <a:rPr lang="en-GB">
                <a:solidFill>
                  <a:schemeClr val="bg1"/>
                </a:solidFill>
              </a:rPr>
              <a:pPr>
                <a:defRPr/>
              </a:pPr>
              <a:t>1</a:t>
            </a:fld>
            <a:endParaRPr lang="en-GB">
              <a:solidFill>
                <a:schemeClr val="bg1"/>
              </a:solidFill>
            </a:endParaRPr>
          </a:p>
        </p:txBody>
      </p:sp>
      <p:sp>
        <p:nvSpPr>
          <p:cNvPr id="7171" name="Title 5"/>
          <p:cNvSpPr>
            <a:spLocks noGrp="1"/>
          </p:cNvSpPr>
          <p:nvPr>
            <p:ph type="title"/>
          </p:nvPr>
        </p:nvSpPr>
        <p:spPr>
          <a:xfrm>
            <a:off x="476250" y="57150"/>
            <a:ext cx="9148763" cy="760413"/>
          </a:xfrm>
        </p:spPr>
        <p:txBody>
          <a:bodyPr/>
          <a:lstStyle/>
          <a:p>
            <a:r>
              <a:rPr lang="en-GB" dirty="0" smtClean="0"/>
              <a:t>Disclaimer</a:t>
            </a:r>
          </a:p>
        </p:txBody>
      </p:sp>
      <p:sp>
        <p:nvSpPr>
          <p:cNvPr id="7172" name="Rectangle 3"/>
          <p:cNvSpPr txBox="1">
            <a:spLocks noChangeArrowheads="1"/>
          </p:cNvSpPr>
          <p:nvPr/>
        </p:nvSpPr>
        <p:spPr bwMode="auto">
          <a:xfrm>
            <a:off x="258540" y="1034828"/>
            <a:ext cx="9625689" cy="6178771"/>
          </a:xfrm>
          <a:prstGeom prst="rect">
            <a:avLst/>
          </a:prstGeom>
          <a:noFill/>
          <a:ln w="9525">
            <a:noFill/>
            <a:miter lim="800000"/>
            <a:headEnd/>
            <a:tailEnd/>
          </a:ln>
        </p:spPr>
        <p:txBody>
          <a:bodyPr lIns="0"/>
          <a:lstStyle/>
          <a:p>
            <a:pPr algn="just"/>
            <a:r>
              <a:rPr lang="en-US" sz="700" dirty="0" smtClean="0">
                <a:solidFill>
                  <a:schemeClr val="bg2"/>
                </a:solidFill>
              </a:rPr>
              <a:t>Deutsche Bank AG, London Branch (“Deutsche Bank”) and Investohills Capital (“Investohills” and, together with Deutsche Bank, the “Banks”) are acting as financial advisers to </a:t>
            </a:r>
            <a:r>
              <a:rPr lang="en-US" sz="700" dirty="0" err="1" smtClean="0">
                <a:solidFill>
                  <a:schemeClr val="bg2"/>
                </a:solidFill>
              </a:rPr>
              <a:t>Valars</a:t>
            </a:r>
            <a:r>
              <a:rPr lang="en-US" sz="700" dirty="0" smtClean="0">
                <a:solidFill>
                  <a:schemeClr val="bg2"/>
                </a:solidFill>
              </a:rPr>
              <a:t> Management Limited (the “Shareholders”) in relation to a potential sale of all or a substantial part of their direct or indirect stake in the Company (as defined below) (the “Transaction”). The Banks have been </a:t>
            </a:r>
            <a:r>
              <a:rPr lang="en-US" sz="700" dirty="0" err="1" smtClean="0">
                <a:solidFill>
                  <a:schemeClr val="bg2"/>
                </a:solidFill>
              </a:rPr>
              <a:t>authorised</a:t>
            </a:r>
            <a:r>
              <a:rPr lang="en-US" sz="700" dirty="0" smtClean="0">
                <a:solidFill>
                  <a:schemeClr val="bg2"/>
                </a:solidFill>
              </a:rPr>
              <a:t> by the Shareholders to issue this document on their behalf in connection with the Transaction.</a:t>
            </a:r>
          </a:p>
          <a:p>
            <a:pPr algn="just"/>
            <a:endParaRPr lang="en-US" sz="700" dirty="0" smtClean="0">
              <a:solidFill>
                <a:schemeClr val="bg2"/>
              </a:solidFill>
            </a:endParaRPr>
          </a:p>
          <a:p>
            <a:pPr algn="just"/>
            <a:r>
              <a:rPr lang="en-US" sz="700" dirty="0" smtClean="0">
                <a:solidFill>
                  <a:schemeClr val="bg2"/>
                </a:solidFill>
              </a:rPr>
              <a:t>This document is provided for information purposes only and on the basis that each recipient of this document (a “Recipient”) and such Recipient’s directors, officers and employees keep it and the existence of the Transaction confidential. This document is only being made available to persons who have signed and returned a confidentiality agreement (each, a “Confidentiality Agreement”) and each Recipient agrees to keep this document, and any information made available to it in connection with the Transaction, confidential. Other than as permitted by the Confidentiality Agreement, neither this document nor any of its contents may be photocopied or reproduced, in whole or in part, or referred to, distributed to, disclosed to or communicated to, in whole or in part, any other person (which expression shall include a reference to a body corporate, association or partnership), or published in whole or in part for any purpose. </a:t>
            </a:r>
          </a:p>
          <a:p>
            <a:pPr algn="just"/>
            <a:r>
              <a:rPr lang="en-US" sz="700" dirty="0" smtClean="0">
                <a:solidFill>
                  <a:schemeClr val="bg2"/>
                </a:solidFill>
              </a:rPr>
              <a:t>No person may rely on this document without the prior written consent of the Banks. Nothing in this document shall be taken as constituting the giving of investment advice and this document is not intended to provide, and must not be taken as, the basis of any investment decision regarding the Transaction. This document does not constitute an offer or invitation for the sale or purchase of, or the solicitation of an offer to acquire, the securities, businesses and/or assets of </a:t>
            </a:r>
            <a:r>
              <a:rPr lang="en-US" sz="700" dirty="0" err="1" smtClean="0">
                <a:solidFill>
                  <a:schemeClr val="bg2"/>
                </a:solidFill>
              </a:rPr>
              <a:t>Valinor</a:t>
            </a:r>
            <a:r>
              <a:rPr lang="en-US" sz="700" dirty="0" smtClean="0">
                <a:solidFill>
                  <a:schemeClr val="bg2"/>
                </a:solidFill>
              </a:rPr>
              <a:t> Public Limited (the “Company”) or any other person, whether in relation to the Transaction or otherwise. Neither this document nor anything contained herein shall, nor shall any other oral or written information made available, other than a definitive and binding sale and purchase agreement or other similar such agreement, form the basis of any contract or commitment whatsoever. This document should not be considered as a recommendation on the part of any of the Shareholders or the Banks.</a:t>
            </a:r>
          </a:p>
          <a:p>
            <a:pPr algn="just"/>
            <a:endParaRPr lang="en-US" sz="700" dirty="0" smtClean="0">
              <a:solidFill>
                <a:schemeClr val="bg2"/>
              </a:solidFill>
            </a:endParaRPr>
          </a:p>
          <a:p>
            <a:pPr algn="just"/>
            <a:r>
              <a:rPr lang="en-US" sz="700" dirty="0" smtClean="0">
                <a:solidFill>
                  <a:schemeClr val="bg2"/>
                </a:solidFill>
              </a:rPr>
              <a:t>All information, assumptions, data and results contained in this document, whether express or implied, are based on information (</a:t>
            </a:r>
            <a:r>
              <a:rPr lang="en-US" sz="700" dirty="0" err="1" smtClean="0">
                <a:solidFill>
                  <a:schemeClr val="bg2"/>
                </a:solidFill>
              </a:rPr>
              <a:t>i</a:t>
            </a:r>
            <a:r>
              <a:rPr lang="en-US" sz="700" dirty="0" smtClean="0">
                <a:solidFill>
                  <a:schemeClr val="bg2"/>
                </a:solidFill>
              </a:rPr>
              <a:t>) provided by or on behalf of the Company to each Bank and/or any other member of each Bank’s Group (which expression shall mean with regard to each Bank, such Bank, together its affiliates, associated companies, subsidiary undertakings and branches) or (ii) which was publicly available (together, “Information”). The accuracy and completeness of such Information has not been independently verified by the Company, the Shareholders, the Banks, any member of any Bank’s Group, any of their respective officers, directors, employees, representatives, advisers and/or agents (together, “Relevant Persons”) or any other person. In preparing this document, each Bank has assumed and relied upon the accuracy and completeness of all Information. None of the Relevant Persons (</a:t>
            </a:r>
            <a:r>
              <a:rPr lang="en-US" sz="700" dirty="0" err="1" smtClean="0">
                <a:solidFill>
                  <a:schemeClr val="bg2"/>
                </a:solidFill>
              </a:rPr>
              <a:t>i</a:t>
            </a:r>
            <a:r>
              <a:rPr lang="en-US" sz="700" dirty="0" smtClean="0">
                <a:solidFill>
                  <a:schemeClr val="bg2"/>
                </a:solidFill>
              </a:rPr>
              <a:t>) makes or will make any representation or warranty, expressed or implied, in relation to the accuracy, reliability, adequacy or completeness of the Information, this document or any of its contents or the results that can be derived from this document or any other written information or oral information provided in connection therewith or any data that any of them generates; (ii) accepts or will accept any responsibility, liability or obligation (whether in contract, tort or otherwise) in relation to the Information, this document or its contents or any other written information or oral information provided in connection therewith or any data that any of them generates, except to the extent that such responsibility, liability or obligation cannot be excluded by law; (iii) accepts or will accept any responsibility or liability to any other person in relation to the distribution or possession of this document in any jurisdiction, except to the extent that such responsibility or liability cannot be excluded by law; (iv) assumes or will assume any responsibility or liability to any potential purchaser or any other person for any loss or damage of any kind whatsoever arising as a result of such purchaser’s or such other person’s use or misuse of this document or any of its contents, including, without limitation, any direct, indirect or consequential loss or damage suffered by any person as a result of relying on the accuracy of any information in this document or any errors or omissions in this document; (v) accepts or will accept any responsibility, duty of care or liability for providing the Recipient with access to any additional information, updating this document or any of its contents or for correcting or notifying any person of any inaccuracy in this document or any of its contents or any other written information or oral information provided in connection therewith or any data that any of them generates which may become apparent; or (vi) are under any obligation to consider or accept any offer, irrespective of whether such offer is the only offer or one of a number of offers representing the highest price. No audit of this document has been undertaken by an independent third party. Nothing herein is intended to exclude any liability for, or remedy in respect of, fraudulent misrepresentation.</a:t>
            </a:r>
          </a:p>
          <a:p>
            <a:pPr algn="just"/>
            <a:endParaRPr lang="en-US" sz="700" dirty="0" smtClean="0">
              <a:solidFill>
                <a:schemeClr val="bg2"/>
              </a:solidFill>
            </a:endParaRPr>
          </a:p>
          <a:p>
            <a:pPr algn="just"/>
            <a:r>
              <a:rPr lang="en-US" sz="700" dirty="0" smtClean="0">
                <a:solidFill>
                  <a:schemeClr val="bg2"/>
                </a:solidFill>
              </a:rPr>
              <a:t>This document does not purport to contain all the information that may be required to evaluate all factors that would be relevant in relation to the Transaction. Any Recipient interested in purchasing securities, businesses and/or assets of the Company and/or any other person is recommended to seek its own independent legal and financial advice. Any decision as to whether or not to purchase the Company’s and/or any other person’s securities, businesses and/or assets should be taken solely by the Recipient. Before entering into such transaction(s), the Recipient should take steps to ensure that it fully understands such transaction(s) and has made an independent assessment of the appropriateness of such transaction(s) in the light of its own objectives and circumstances, including the possible risks and benefits of entering into such transaction(s). No contact shall be made with the Company, the Shareholders, or any of their respective directors, officers or employees, either directly or indirectly, with respect to any of the information contained in this document or with respect to any possible transaction involving the Company, and any enquiries must be </a:t>
            </a:r>
            <a:r>
              <a:rPr lang="en-US" sz="700" dirty="0" err="1" smtClean="0">
                <a:solidFill>
                  <a:schemeClr val="bg2"/>
                </a:solidFill>
              </a:rPr>
              <a:t>channelled</a:t>
            </a:r>
            <a:r>
              <a:rPr lang="en-US" sz="700" dirty="0" smtClean="0">
                <a:solidFill>
                  <a:schemeClr val="bg2"/>
                </a:solidFill>
              </a:rPr>
              <a:t> through the Banks. The views expressed in this document are subject to change based upon a number of factors, including, without limitation, market conditions and the Company’s business and prospects, as well as any change to the Banks’ assumptions.</a:t>
            </a:r>
          </a:p>
          <a:p>
            <a:pPr algn="just"/>
            <a:r>
              <a:rPr lang="en-US" sz="700" dirty="0" smtClean="0">
                <a:solidFill>
                  <a:schemeClr val="bg2"/>
                </a:solidFill>
              </a:rPr>
              <a:t>Each Bank is acting, together with the other Bank, as an exclusive financial adviser to the Shareholders in relation to the Transaction, will not regard any other person (whether a Recipient or not) as a client in relation to the Transaction and will not be responsible to anyone other than the Shareholders for providing the protections afforded to clients of such Bank nor for providing advice to any such other person. Without prejudice to liability for fraud, each member of any Bank’s Group disclaims any liability to any such other person in connection with the Transaction.</a:t>
            </a:r>
          </a:p>
          <a:p>
            <a:pPr algn="just"/>
            <a:endParaRPr lang="en-US" sz="700" dirty="0" smtClean="0">
              <a:solidFill>
                <a:schemeClr val="bg2"/>
              </a:solidFill>
            </a:endParaRPr>
          </a:p>
          <a:p>
            <a:pPr algn="just"/>
            <a:r>
              <a:rPr lang="en-US" sz="700" dirty="0" smtClean="0">
                <a:solidFill>
                  <a:schemeClr val="bg2"/>
                </a:solidFill>
              </a:rPr>
              <a:t>This document is only being made available to interested parties on the basis that: (A) if they are UK persons, they are persons falling within Articles 19 or 49 of the Financial Services and Markets Act 2000 (Financial Promotion) Order 2005; (B) if they are US persons (as defined in Regulation S under the Securities Act of 1933, as amended (the ‘Securities Act’), they are ‘accredited investors’ as defined under Rule 501(a) under the Securities Act who represent that they are participating in the Transaction for their own account for investment purposes only and not with a view to resale, who are willing and able to conduct an independent investigation of the risks of participation in the Transaction and who will be required to represent that they are participating in the Transaction for investment purposes; or (C) they are outside the United Kingdom, are not US persons (as defined in Regulation S) and are eligible under local law to receive this document (all such persons collectively being referred to as ‘Intended Recipients’). Recipients in jurisdictions outside the UK who are not US persons should inform themselves about and observe any applicable legal requirements. By accepting this document you represent and warrant that you are an Intended Recipient. This document must not be acted on or relied upon and should be returned to the Banks by persons who are not Intended Recipients. Any investment or investment activity to which this communication relates is available only to Intended Recipients and will be engaged in only with Intended Recipients.</a:t>
            </a:r>
          </a:p>
          <a:p>
            <a:pPr algn="just"/>
            <a:endParaRPr lang="en-US" sz="700" dirty="0" smtClean="0">
              <a:solidFill>
                <a:schemeClr val="bg2"/>
              </a:solidFill>
            </a:endParaRPr>
          </a:p>
          <a:p>
            <a:pPr algn="just"/>
            <a:r>
              <a:rPr lang="en-US" sz="700" dirty="0" smtClean="0">
                <a:solidFill>
                  <a:schemeClr val="bg2"/>
                </a:solidFill>
              </a:rPr>
              <a:t>Forward-looking statements - No representation or warranty is given as to the completeness or accuracy of any forward-looking statements contained in this document. These statements include statements regarding, among other things, the Company's results of operation, financial condition, liquidity, prospects, growth, strategies and the industry in which Company operates. The use of the words ‘expects’, ‘intends’, ‘anticipates’, ‘estimates’, ‘may’, ‘forecast’, ‘objective’, ‘plan’ or ‘target’, and other similar expressions are intended to identify forward-looking statements. These forward-looking statements are not guarantees of future performance and are subject to a number of risks and uncertainties. Any statement, estimate and projection included in this document with respect to anticipated future performance may not prove to be correct and should not be relied upon as a promise or representation as to future performance. Important factors that could cause actual results to differ materially from those discussed in such forward-looking statements include but are not limited to: adverse trends in the general economy, business conditions or interest rates; the Company’s ability to anticipate customer requirements; the reputation of the Company and its trading names, together with the success of the Company's marketing and promotional </a:t>
            </a:r>
            <a:r>
              <a:rPr lang="en-US" sz="700" dirty="0" err="1" smtClean="0">
                <a:solidFill>
                  <a:schemeClr val="bg2"/>
                </a:solidFill>
              </a:rPr>
              <a:t>programmes</a:t>
            </a:r>
            <a:r>
              <a:rPr lang="en-US" sz="700" dirty="0" smtClean="0">
                <a:solidFill>
                  <a:schemeClr val="bg2"/>
                </a:solidFill>
              </a:rPr>
              <a:t>; the ability to recruit, train and retain staff; and the suitability and reliability of the Company’s systems and procedures, including its information technology. With respect to any financial projections forming part of the Information, each Bank has assumed that they were prepared on bases reflecting the best estimates and </a:t>
            </a:r>
            <a:r>
              <a:rPr lang="en-US" sz="700" dirty="0" err="1" smtClean="0">
                <a:solidFill>
                  <a:schemeClr val="bg2"/>
                </a:solidFill>
              </a:rPr>
              <a:t>judgements</a:t>
            </a:r>
            <a:r>
              <a:rPr lang="en-US" sz="700" dirty="0" smtClean="0">
                <a:solidFill>
                  <a:schemeClr val="bg2"/>
                </a:solidFill>
              </a:rPr>
              <a:t> of the future financial performance of the Company available at the time of their preparation. This document is necessarily based on economic, market and other conditions as in effect on its date, and the Information made available to the Banks as of the date hereof.</a:t>
            </a:r>
          </a:p>
          <a:p>
            <a:pPr algn="just"/>
            <a:r>
              <a:rPr lang="en-US" sz="700" dirty="0" smtClean="0">
                <a:solidFill>
                  <a:schemeClr val="bg2"/>
                </a:solidFill>
              </a:rPr>
              <a:t> </a:t>
            </a:r>
          </a:p>
          <a:p>
            <a:pPr algn="just"/>
            <a:endParaRPr lang="en-US" sz="700" dirty="0" smtClean="0">
              <a:solidFill>
                <a:schemeClr val="bg2"/>
              </a:solidFill>
            </a:endParaRPr>
          </a:p>
        </p:txBody>
      </p:sp>
      <p:sp>
        <p:nvSpPr>
          <p:cNvPr id="7173" name="Slide Number Placeholder 2"/>
          <p:cNvSpPr txBox="1">
            <a:spLocks/>
          </p:cNvSpPr>
          <p:nvPr/>
        </p:nvSpPr>
        <p:spPr bwMode="black">
          <a:xfrm>
            <a:off x="9272588" y="7140575"/>
            <a:ext cx="663575" cy="238125"/>
          </a:xfrm>
          <a:prstGeom prst="rect">
            <a:avLst/>
          </a:prstGeom>
          <a:noFill/>
          <a:ln w="9525" algn="ctr">
            <a:noFill/>
            <a:miter lim="800000"/>
            <a:headEnd/>
            <a:tailEnd/>
          </a:ln>
        </p:spPr>
        <p:txBody>
          <a:bodyPr lIns="0" tIns="0" rIns="0" bIns="0" anchor="b"/>
          <a:lstStyle/>
          <a:p>
            <a:pPr algn="r" eaLnBrk="0" hangingPunct="0">
              <a:lnSpc>
                <a:spcPts val="800"/>
              </a:lnSpc>
              <a:spcBef>
                <a:spcPct val="50000"/>
              </a:spcBef>
            </a:pPr>
            <a:fld id="{F788AEC1-39C7-42E8-A5F6-56A89EF853A2}" type="slidenum">
              <a:rPr lang="en-GB" sz="1000" b="1">
                <a:solidFill>
                  <a:schemeClr val="accent1"/>
                </a:solidFill>
              </a:rPr>
              <a:pPr algn="r" eaLnBrk="0" hangingPunct="0">
                <a:lnSpc>
                  <a:spcPts val="800"/>
                </a:lnSpc>
                <a:spcBef>
                  <a:spcPct val="50000"/>
                </a:spcBef>
              </a:pPr>
              <a:t>1</a:t>
            </a:fld>
            <a:endParaRPr lang="en-GB" sz="1000" b="1">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2"/>
          </p:nvPr>
        </p:nvSpPr>
        <p:spPr>
          <a:xfrm>
            <a:off x="352425" y="1514475"/>
            <a:ext cx="9342438" cy="3140075"/>
          </a:xfrm>
        </p:spPr>
        <p:txBody>
          <a:bodyPr/>
          <a:lstStyle/>
          <a:p>
            <a:pPr marL="57150" lvl="2" indent="0">
              <a:spcBef>
                <a:spcPts val="200"/>
              </a:spcBef>
              <a:spcAft>
                <a:spcPct val="0"/>
              </a:spcAft>
              <a:buFont typeface="Wingdings 3" pitchFamily="18" charset="2"/>
              <a:buNone/>
            </a:pPr>
            <a:r>
              <a:rPr lang="en-US" dirty="0" smtClean="0"/>
              <a:t>Dear Sir or Madam, </a:t>
            </a:r>
          </a:p>
          <a:p>
            <a:pPr marL="57150" lvl="2" indent="0">
              <a:spcBef>
                <a:spcPts val="200"/>
              </a:spcBef>
              <a:spcAft>
                <a:spcPct val="0"/>
              </a:spcAft>
              <a:buFont typeface="Wingdings 3" pitchFamily="18" charset="2"/>
              <a:buNone/>
            </a:pPr>
            <a:endParaRPr lang="en-US" dirty="0" smtClean="0"/>
          </a:p>
          <a:p>
            <a:pPr marL="57150" lvl="2" indent="0">
              <a:spcBef>
                <a:spcPts val="200"/>
              </a:spcBef>
              <a:spcAft>
                <a:spcPct val="0"/>
              </a:spcAft>
              <a:buFont typeface="Wingdings 3" pitchFamily="18" charset="2"/>
              <a:buNone/>
            </a:pPr>
            <a:r>
              <a:rPr lang="en-US" dirty="0" smtClean="0"/>
              <a:t>We would like to discuss with you an opportunity to acquire </a:t>
            </a:r>
            <a:r>
              <a:rPr lang="en-US" dirty="0" err="1" smtClean="0"/>
              <a:t>Valinor</a:t>
            </a:r>
            <a:r>
              <a:rPr lang="en-US" dirty="0" smtClean="0"/>
              <a:t> Public Limited (“</a:t>
            </a:r>
            <a:r>
              <a:rPr lang="en-US" dirty="0" err="1" smtClean="0"/>
              <a:t>Valinor</a:t>
            </a:r>
            <a:r>
              <a:rPr lang="en-US" dirty="0" smtClean="0"/>
              <a:t>” or “the Company”), a leading agriculture producer in the CIS (“the Transaction”).</a:t>
            </a:r>
          </a:p>
          <a:p>
            <a:pPr marL="57150" lvl="2" indent="0">
              <a:spcBef>
                <a:spcPts val="200"/>
              </a:spcBef>
              <a:spcAft>
                <a:spcPct val="0"/>
              </a:spcAft>
              <a:buFont typeface="Wingdings 3" pitchFamily="18" charset="2"/>
              <a:buNone/>
            </a:pPr>
            <a:endParaRPr lang="en-US" dirty="0" smtClean="0"/>
          </a:p>
          <a:p>
            <a:pPr marL="57150" lvl="2" indent="0">
              <a:spcBef>
                <a:spcPts val="200"/>
              </a:spcBef>
              <a:spcAft>
                <a:spcPct val="0"/>
              </a:spcAft>
              <a:buFont typeface="Wingdings 3" pitchFamily="18" charset="2"/>
              <a:buNone/>
            </a:pPr>
            <a:r>
              <a:rPr lang="en-US" dirty="0" smtClean="0"/>
              <a:t>Valinor is one of the largest and most technologically advanced agriculture businesses in the CIS with 360,000 hectares of land </a:t>
            </a:r>
            <a:br>
              <a:rPr lang="en-US" dirty="0" smtClean="0"/>
            </a:br>
            <a:r>
              <a:rPr lang="en-US" dirty="0" smtClean="0"/>
              <a:t>under control in Russia and Ukraine. It is focused on production of cereals, oilseeds and other crops with 1,315 </a:t>
            </a:r>
            <a:r>
              <a:rPr lang="en-US" dirty="0" err="1" smtClean="0"/>
              <a:t>ths</a:t>
            </a:r>
            <a:r>
              <a:rPr lang="en-US" dirty="0" smtClean="0"/>
              <a:t>. </a:t>
            </a:r>
            <a:r>
              <a:rPr lang="en-US" dirty="0" err="1" smtClean="0"/>
              <a:t>tonnes</a:t>
            </a:r>
            <a:r>
              <a:rPr lang="en-US" dirty="0" smtClean="0"/>
              <a:t> of crops harvested in 2011.</a:t>
            </a:r>
          </a:p>
          <a:p>
            <a:pPr marL="57150" lvl="2" indent="0">
              <a:spcBef>
                <a:spcPts val="200"/>
              </a:spcBef>
              <a:spcAft>
                <a:spcPct val="0"/>
              </a:spcAft>
              <a:buFont typeface="Wingdings 3" pitchFamily="18" charset="2"/>
              <a:buNone/>
            </a:pPr>
            <a:endParaRPr lang="en-US" dirty="0" smtClean="0"/>
          </a:p>
          <a:p>
            <a:pPr marL="57150" lvl="2" indent="0">
              <a:spcBef>
                <a:spcPts val="200"/>
              </a:spcBef>
              <a:spcAft>
                <a:spcPct val="0"/>
              </a:spcAft>
              <a:buFont typeface="Wingdings 3" pitchFamily="18" charset="2"/>
              <a:buNone/>
            </a:pPr>
            <a:r>
              <a:rPr lang="en-US" dirty="0" smtClean="0"/>
              <a:t>The Company has engaged Deutsche Bank and Investohills Capital as its financial advisors in connection with the proposed Transaction. The Company’s shareholders intend to sell up to 100% in </a:t>
            </a:r>
            <a:r>
              <a:rPr lang="en-US" dirty="0" err="1" smtClean="0"/>
              <a:t>Valinor</a:t>
            </a:r>
            <a:r>
              <a:rPr lang="en-US" dirty="0" smtClean="0"/>
              <a:t>.</a:t>
            </a:r>
          </a:p>
          <a:p>
            <a:pPr marL="57150" lvl="2" indent="0">
              <a:spcBef>
                <a:spcPts val="200"/>
              </a:spcBef>
              <a:spcAft>
                <a:spcPct val="0"/>
              </a:spcAft>
              <a:buNone/>
            </a:pPr>
            <a:endParaRPr lang="en-US" dirty="0" smtClean="0"/>
          </a:p>
          <a:p>
            <a:pPr marL="57150" lvl="2" indent="0">
              <a:spcBef>
                <a:spcPts val="200"/>
              </a:spcBef>
              <a:spcAft>
                <a:spcPct val="0"/>
              </a:spcAft>
              <a:buNone/>
            </a:pPr>
            <a:r>
              <a:rPr lang="en-US" dirty="0" smtClean="0"/>
              <a:t>Attached you will find a brief overview of the Company and the highlights of the Russian and Ukraine </a:t>
            </a:r>
            <a:r>
              <a:rPr lang="en-US" dirty="0" err="1" smtClean="0"/>
              <a:t>agri</a:t>
            </a:r>
            <a:r>
              <a:rPr lang="en-US" dirty="0" smtClean="0"/>
              <a:t> markets.</a:t>
            </a:r>
          </a:p>
          <a:p>
            <a:pPr marL="57150" lvl="2" indent="0">
              <a:spcBef>
                <a:spcPts val="200"/>
              </a:spcBef>
              <a:spcAft>
                <a:spcPct val="0"/>
              </a:spcAft>
              <a:buFont typeface="Wingdings 3" pitchFamily="18" charset="2"/>
              <a:buNone/>
            </a:pPr>
            <a:endParaRPr lang="en-US" dirty="0" smtClean="0"/>
          </a:p>
          <a:p>
            <a:pPr marL="57150" lvl="2" indent="0">
              <a:spcBef>
                <a:spcPts val="200"/>
              </a:spcBef>
              <a:spcAft>
                <a:spcPct val="0"/>
              </a:spcAft>
              <a:buFont typeface="Wingdings 3" pitchFamily="18" charset="2"/>
              <a:buNone/>
            </a:pPr>
            <a:r>
              <a:rPr lang="en-US" dirty="0" smtClean="0"/>
              <a:t>Upon receipt of indication of your interest we will sign NDA and send information memorandum.</a:t>
            </a:r>
          </a:p>
          <a:p>
            <a:pPr marL="57150" lvl="2" indent="0">
              <a:spcBef>
                <a:spcPts val="200"/>
              </a:spcBef>
              <a:spcAft>
                <a:spcPct val="0"/>
              </a:spcAft>
              <a:buFont typeface="Wingdings 3" pitchFamily="18" charset="2"/>
              <a:buNone/>
            </a:pPr>
            <a:endParaRPr lang="en-US" dirty="0" smtClean="0"/>
          </a:p>
        </p:txBody>
      </p:sp>
      <p:sp>
        <p:nvSpPr>
          <p:cNvPr id="8195" name="Title 2"/>
          <p:cNvSpPr>
            <a:spLocks noGrp="1"/>
          </p:cNvSpPr>
          <p:nvPr>
            <p:ph type="title"/>
          </p:nvPr>
        </p:nvSpPr>
        <p:spPr>
          <a:xfrm>
            <a:off x="476250" y="57150"/>
            <a:ext cx="9148763" cy="760413"/>
          </a:xfrm>
        </p:spPr>
        <p:txBody>
          <a:bodyPr/>
          <a:lstStyle/>
          <a:p>
            <a:r>
              <a:rPr lang="en-US" dirty="0" smtClean="0"/>
              <a:t>Strictly Confidential</a:t>
            </a:r>
          </a:p>
        </p:txBody>
      </p:sp>
      <p:sp>
        <p:nvSpPr>
          <p:cNvPr id="5" name="Slide Number Placeholder 4"/>
          <p:cNvSpPr>
            <a:spLocks noGrp="1"/>
          </p:cNvSpPr>
          <p:nvPr>
            <p:ph type="sldNum" sz="quarter" idx="14"/>
          </p:nvPr>
        </p:nvSpPr>
        <p:spPr/>
        <p:txBody>
          <a:bodyPr/>
          <a:lstStyle/>
          <a:p>
            <a:pPr>
              <a:defRPr/>
            </a:pPr>
            <a:fld id="{CCE99AEC-C801-4FEF-9E1D-30383BFA4690}" type="slidenum">
              <a:rPr lang="en-GB" smtClean="0"/>
              <a:pPr>
                <a:defRPr/>
              </a:pPr>
              <a:t>2</a:t>
            </a:fld>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8430" r="22733" b="11579"/>
          <a:stretch>
            <a:fillRect/>
          </a:stretch>
        </p:blipFill>
        <p:spPr bwMode="auto">
          <a:xfrm>
            <a:off x="6177520" y="4824050"/>
            <a:ext cx="3189768" cy="1921650"/>
          </a:xfrm>
          <a:prstGeom prst="rect">
            <a:avLst/>
          </a:prstGeom>
          <a:noFill/>
          <a:ln w="9525">
            <a:noFill/>
            <a:miter lim="800000"/>
            <a:headEnd/>
            <a:tailEnd/>
          </a:ln>
          <a:effectLst/>
        </p:spPr>
      </p:pic>
      <p:sp>
        <p:nvSpPr>
          <p:cNvPr id="9219" name="Text Placeholder 4"/>
          <p:cNvSpPr>
            <a:spLocks noGrp="1"/>
          </p:cNvSpPr>
          <p:nvPr>
            <p:ph type="body" sz="quarter" idx="12"/>
          </p:nvPr>
        </p:nvSpPr>
        <p:spPr>
          <a:xfrm>
            <a:off x="438150" y="990600"/>
            <a:ext cx="4602163" cy="3663950"/>
          </a:xfrm>
        </p:spPr>
        <p:txBody>
          <a:bodyPr/>
          <a:lstStyle/>
          <a:p>
            <a:pPr lvl="2">
              <a:spcBef>
                <a:spcPts val="200"/>
              </a:spcBef>
              <a:spcAft>
                <a:spcPct val="0"/>
              </a:spcAft>
            </a:pPr>
            <a:r>
              <a:rPr lang="en-US" sz="1100" dirty="0" smtClean="0"/>
              <a:t>One of the largest agricultural businesses in the CIS both in terms of cultivated land area and crops harvested </a:t>
            </a:r>
          </a:p>
          <a:p>
            <a:pPr lvl="2">
              <a:spcBef>
                <a:spcPts val="200"/>
              </a:spcBef>
              <a:spcAft>
                <a:spcPct val="0"/>
              </a:spcAft>
            </a:pPr>
            <a:r>
              <a:rPr lang="en-US" sz="1100" dirty="0" smtClean="0"/>
              <a:t>Focus on crop production with operations in Russia and Ukraine</a:t>
            </a:r>
          </a:p>
          <a:p>
            <a:pPr lvl="2">
              <a:spcBef>
                <a:spcPts val="200"/>
              </a:spcBef>
              <a:spcAft>
                <a:spcPct val="0"/>
              </a:spcAft>
            </a:pPr>
            <a:r>
              <a:rPr lang="en-US" sz="1100" dirty="0" smtClean="0"/>
              <a:t>Land bank – 358 </a:t>
            </a:r>
            <a:r>
              <a:rPr lang="en-US" sz="1100" dirty="0" err="1" smtClean="0"/>
              <a:t>ths</a:t>
            </a:r>
            <a:r>
              <a:rPr lang="en-US" sz="1100" dirty="0" smtClean="0"/>
              <a:t>. hectares of land, including 47 </a:t>
            </a:r>
            <a:r>
              <a:rPr lang="en-US" sz="1100" dirty="0" err="1" smtClean="0"/>
              <a:t>ths</a:t>
            </a:r>
            <a:r>
              <a:rPr lang="en-US" sz="1100" dirty="0" smtClean="0"/>
              <a:t>. hectares in ownership, </a:t>
            </a:r>
            <a:r>
              <a:rPr lang="en-GB" sz="1100" dirty="0" smtClean="0"/>
              <a:t>in highly fertile regions</a:t>
            </a:r>
            <a:r>
              <a:rPr lang="en-US" sz="1100" dirty="0" smtClean="0"/>
              <a:t>, including:</a:t>
            </a:r>
          </a:p>
          <a:p>
            <a:pPr lvl="3">
              <a:spcBef>
                <a:spcPts val="200"/>
              </a:spcBef>
              <a:spcAft>
                <a:spcPct val="0"/>
              </a:spcAft>
            </a:pPr>
            <a:r>
              <a:rPr lang="en-US" sz="1100" dirty="0" smtClean="0"/>
              <a:t>235 </a:t>
            </a:r>
            <a:r>
              <a:rPr lang="en-US" sz="1100" dirty="0" err="1" smtClean="0"/>
              <a:t>ths</a:t>
            </a:r>
            <a:r>
              <a:rPr lang="en-US" sz="1100" dirty="0" smtClean="0"/>
              <a:t>. hectares in Russia and</a:t>
            </a:r>
          </a:p>
          <a:p>
            <a:pPr lvl="3">
              <a:spcBef>
                <a:spcPts val="200"/>
              </a:spcBef>
              <a:spcAft>
                <a:spcPct val="0"/>
              </a:spcAft>
            </a:pPr>
            <a:r>
              <a:rPr lang="en-US" sz="1100" dirty="0" smtClean="0"/>
              <a:t>123 </a:t>
            </a:r>
            <a:r>
              <a:rPr lang="en-US" sz="1100" dirty="0" err="1" smtClean="0"/>
              <a:t>ths</a:t>
            </a:r>
            <a:r>
              <a:rPr lang="en-US" sz="1100" dirty="0" smtClean="0"/>
              <a:t>. hectares in Ukraine</a:t>
            </a:r>
          </a:p>
          <a:p>
            <a:pPr lvl="2">
              <a:spcBef>
                <a:spcPts val="200"/>
              </a:spcBef>
              <a:spcAft>
                <a:spcPct val="0"/>
              </a:spcAft>
            </a:pPr>
            <a:r>
              <a:rPr lang="en-US" sz="1100" dirty="0" smtClean="0"/>
              <a:t>Production: cereals (wheat, barley and corn), oilseeds (sunflower and rapeseeds), sugar beet and others with total volume of</a:t>
            </a:r>
            <a:br>
              <a:rPr lang="en-US" sz="1100" dirty="0" smtClean="0"/>
            </a:br>
            <a:r>
              <a:rPr lang="en-US" sz="1100" dirty="0" smtClean="0"/>
              <a:t>1,315 </a:t>
            </a:r>
            <a:r>
              <a:rPr lang="en-US" sz="1100" dirty="0" err="1" smtClean="0"/>
              <a:t>ths</a:t>
            </a:r>
            <a:r>
              <a:rPr lang="en-US" sz="1100" dirty="0" smtClean="0"/>
              <a:t>. </a:t>
            </a:r>
            <a:r>
              <a:rPr lang="en-US" sz="1100" dirty="0" err="1" smtClean="0"/>
              <a:t>tonnes</a:t>
            </a:r>
            <a:r>
              <a:rPr lang="en-US" sz="1100" dirty="0" smtClean="0"/>
              <a:t> in 2011E</a:t>
            </a:r>
          </a:p>
          <a:p>
            <a:pPr lvl="2">
              <a:spcBef>
                <a:spcPts val="200"/>
              </a:spcBef>
              <a:spcAft>
                <a:spcPct val="0"/>
              </a:spcAft>
            </a:pPr>
            <a:r>
              <a:rPr lang="en-US" sz="1100" dirty="0" smtClean="0"/>
              <a:t>Agricultural machinery fleet of 2,013 units and transportation fleet of 4,008 trucks </a:t>
            </a:r>
          </a:p>
          <a:p>
            <a:pPr lvl="2">
              <a:spcBef>
                <a:spcPts val="200"/>
              </a:spcBef>
              <a:spcAft>
                <a:spcPct val="0"/>
              </a:spcAft>
            </a:pPr>
            <a:r>
              <a:rPr lang="en-US" sz="1100" dirty="0" smtClean="0"/>
              <a:t>Total storage capacity of 1,277 </a:t>
            </a:r>
            <a:r>
              <a:rPr lang="en-US" sz="1100" dirty="0" err="1" smtClean="0"/>
              <a:t>ths</a:t>
            </a:r>
            <a:r>
              <a:rPr lang="en-US" sz="1100" dirty="0" smtClean="0"/>
              <a:t>. tonnes, including 564 </a:t>
            </a:r>
            <a:r>
              <a:rPr lang="en-US" sz="1100" dirty="0" err="1" smtClean="0"/>
              <a:t>ths</a:t>
            </a:r>
            <a:r>
              <a:rPr lang="en-US" sz="1100" dirty="0" smtClean="0"/>
              <a:t>. tonnes of silos capacities and 713 </a:t>
            </a:r>
            <a:r>
              <a:rPr lang="en-US" sz="1100" dirty="0" err="1" smtClean="0"/>
              <a:t>ths</a:t>
            </a:r>
            <a:r>
              <a:rPr lang="en-US" sz="1100" dirty="0" smtClean="0"/>
              <a:t>. </a:t>
            </a:r>
            <a:r>
              <a:rPr lang="en-US" sz="1100" dirty="0" err="1" smtClean="0"/>
              <a:t>tonnes</a:t>
            </a:r>
            <a:r>
              <a:rPr lang="en-US" sz="1100" dirty="0" smtClean="0"/>
              <a:t> of </a:t>
            </a:r>
            <a:r>
              <a:rPr lang="en-GB" sz="1100" dirty="0" smtClean="0"/>
              <a:t>on-farm storage</a:t>
            </a:r>
            <a:r>
              <a:rPr lang="en-US" sz="1100" dirty="0" smtClean="0"/>
              <a:t> capacity</a:t>
            </a:r>
          </a:p>
          <a:p>
            <a:pPr lvl="2">
              <a:spcBef>
                <a:spcPts val="200"/>
              </a:spcBef>
              <a:spcAft>
                <a:spcPct val="0"/>
              </a:spcAft>
            </a:pPr>
            <a:r>
              <a:rPr lang="en-US" sz="1100" dirty="0" smtClean="0"/>
              <a:t>More than 6,200 full-time employees</a:t>
            </a:r>
          </a:p>
          <a:p>
            <a:pPr lvl="2">
              <a:spcBef>
                <a:spcPts val="200"/>
              </a:spcBef>
              <a:spcAft>
                <a:spcPct val="0"/>
              </a:spcAft>
            </a:pPr>
            <a:r>
              <a:rPr lang="en-US" sz="1100" dirty="0" smtClean="0"/>
              <a:t>85% owned by management</a:t>
            </a:r>
          </a:p>
        </p:txBody>
      </p:sp>
      <p:sp>
        <p:nvSpPr>
          <p:cNvPr id="9220" name="Title 3"/>
          <p:cNvSpPr>
            <a:spLocks noGrp="1"/>
          </p:cNvSpPr>
          <p:nvPr>
            <p:ph type="title"/>
          </p:nvPr>
        </p:nvSpPr>
        <p:spPr>
          <a:xfrm>
            <a:off x="476250" y="57150"/>
            <a:ext cx="9148763" cy="760413"/>
          </a:xfrm>
        </p:spPr>
        <p:txBody>
          <a:bodyPr/>
          <a:lstStyle/>
          <a:p>
            <a:r>
              <a:rPr lang="en-US" smtClean="0"/>
              <a:t>Valinor at a Glance</a:t>
            </a:r>
          </a:p>
        </p:txBody>
      </p:sp>
      <p:sp>
        <p:nvSpPr>
          <p:cNvPr id="6" name="TextBox 5"/>
          <p:cNvSpPr txBox="1"/>
          <p:nvPr/>
        </p:nvSpPr>
        <p:spPr>
          <a:xfrm>
            <a:off x="276225" y="4440954"/>
            <a:ext cx="5000625" cy="338137"/>
          </a:xfrm>
          <a:prstGeom prst="rect">
            <a:avLst/>
          </a:prstGeom>
          <a:noFill/>
        </p:spPr>
        <p:txBody>
          <a:bodyPr>
            <a:spAutoFit/>
          </a:bodyPr>
          <a:lstStyle/>
          <a:p>
            <a:pPr algn="ctr" eaLnBrk="0" hangingPunct="0">
              <a:spcBef>
                <a:spcPct val="50000"/>
              </a:spcBef>
              <a:defRPr/>
            </a:pPr>
            <a:r>
              <a:rPr lang="en-GB" sz="1600" b="1" dirty="0">
                <a:solidFill>
                  <a:schemeClr val="accent6"/>
                </a:solidFill>
                <a:cs typeface="+mn-cs"/>
              </a:rPr>
              <a:t>Key financial indicators</a:t>
            </a:r>
          </a:p>
        </p:txBody>
      </p:sp>
      <p:sp>
        <p:nvSpPr>
          <p:cNvPr id="7" name="TextBox 6"/>
          <p:cNvSpPr txBox="1"/>
          <p:nvPr/>
        </p:nvSpPr>
        <p:spPr>
          <a:xfrm>
            <a:off x="5245100" y="4440954"/>
            <a:ext cx="4503738" cy="338137"/>
          </a:xfrm>
          <a:prstGeom prst="rect">
            <a:avLst/>
          </a:prstGeom>
          <a:noFill/>
        </p:spPr>
        <p:txBody>
          <a:bodyPr>
            <a:spAutoFit/>
          </a:bodyPr>
          <a:lstStyle/>
          <a:p>
            <a:pPr algn="ctr" eaLnBrk="0" hangingPunct="0">
              <a:spcBef>
                <a:spcPct val="50000"/>
              </a:spcBef>
              <a:defRPr/>
            </a:pPr>
            <a:r>
              <a:rPr lang="en-GB" sz="1600" b="1" dirty="0">
                <a:solidFill>
                  <a:schemeClr val="accent6"/>
                </a:solidFill>
                <a:cs typeface="+mn-cs"/>
              </a:rPr>
              <a:t>Revenue from crops sales (US$) in </a:t>
            </a:r>
            <a:r>
              <a:rPr lang="en-GB" sz="1600" b="1" dirty="0" smtClean="0">
                <a:solidFill>
                  <a:schemeClr val="accent6"/>
                </a:solidFill>
                <a:cs typeface="+mn-cs"/>
              </a:rPr>
              <a:t>2011E, </a:t>
            </a:r>
            <a:r>
              <a:rPr lang="en-GB" sz="1600" b="1" dirty="0">
                <a:solidFill>
                  <a:schemeClr val="accent6"/>
                </a:solidFill>
                <a:cs typeface="+mn-cs"/>
              </a:rPr>
              <a:t>%</a:t>
            </a:r>
          </a:p>
        </p:txBody>
      </p:sp>
      <p:cxnSp>
        <p:nvCxnSpPr>
          <p:cNvPr id="8" name="Straight Connector 7"/>
          <p:cNvCxnSpPr/>
          <p:nvPr/>
        </p:nvCxnSpPr>
        <p:spPr bwMode="auto">
          <a:xfrm>
            <a:off x="476250" y="4776755"/>
            <a:ext cx="4503738"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9" name="Straight Connector 8"/>
          <p:cNvCxnSpPr/>
          <p:nvPr/>
        </p:nvCxnSpPr>
        <p:spPr bwMode="auto">
          <a:xfrm>
            <a:off x="5253038" y="4776755"/>
            <a:ext cx="449580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13321" name="Slide Number Placeholder 2"/>
          <p:cNvSpPr>
            <a:spLocks noGrp="1"/>
          </p:cNvSpPr>
          <p:nvPr>
            <p:ph type="sldNum" sz="quarter" idx="14"/>
          </p:nvPr>
        </p:nvSpPr>
        <p:spPr/>
        <p:txBody>
          <a:bodyPr/>
          <a:lstStyle/>
          <a:p>
            <a:pPr>
              <a:defRPr/>
            </a:pPr>
            <a:fld id="{15FC836E-30C3-45CA-9756-B8DAFD1189EB}" type="slidenum">
              <a:rPr lang="en-GB" smtClean="0">
                <a:solidFill>
                  <a:schemeClr val="bg1"/>
                </a:solidFill>
              </a:rPr>
              <a:pPr>
                <a:defRPr/>
              </a:pPr>
              <a:t>3</a:t>
            </a:fld>
            <a:endParaRPr lang="en-GB" smtClean="0">
              <a:solidFill>
                <a:schemeClr val="bg1"/>
              </a:solidFill>
            </a:endParaRPr>
          </a:p>
        </p:txBody>
      </p:sp>
      <p:sp>
        <p:nvSpPr>
          <p:cNvPr id="14" name="TextBox 13"/>
          <p:cNvSpPr txBox="1"/>
          <p:nvPr/>
        </p:nvSpPr>
        <p:spPr>
          <a:xfrm>
            <a:off x="4914900" y="1069975"/>
            <a:ext cx="4648200" cy="584200"/>
          </a:xfrm>
          <a:prstGeom prst="rect">
            <a:avLst/>
          </a:prstGeom>
          <a:noFill/>
        </p:spPr>
        <p:txBody>
          <a:bodyPr>
            <a:spAutoFit/>
          </a:bodyPr>
          <a:lstStyle/>
          <a:p>
            <a:pPr algn="ctr" eaLnBrk="0" hangingPunct="0">
              <a:spcBef>
                <a:spcPct val="50000"/>
              </a:spcBef>
              <a:defRPr/>
            </a:pPr>
            <a:r>
              <a:rPr lang="en-US" sz="1600" b="1" dirty="0">
                <a:solidFill>
                  <a:schemeClr val="accent6"/>
                </a:solidFill>
                <a:cs typeface="+mn-cs"/>
              </a:rPr>
              <a:t>Valinor’s land bank location                                 in Russia and Ukraine</a:t>
            </a:r>
          </a:p>
        </p:txBody>
      </p:sp>
      <p:cxnSp>
        <p:nvCxnSpPr>
          <p:cNvPr id="15" name="Straight Connector 14"/>
          <p:cNvCxnSpPr/>
          <p:nvPr/>
        </p:nvCxnSpPr>
        <p:spPr bwMode="auto">
          <a:xfrm>
            <a:off x="5207000" y="1646238"/>
            <a:ext cx="4503738"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grpSp>
        <p:nvGrpSpPr>
          <p:cNvPr id="9230" name="Group 86"/>
          <p:cNvGrpSpPr>
            <a:grpSpLocks/>
          </p:cNvGrpSpPr>
          <p:nvPr/>
        </p:nvGrpSpPr>
        <p:grpSpPr bwMode="auto">
          <a:xfrm>
            <a:off x="5445125" y="1747838"/>
            <a:ext cx="3914775" cy="2168525"/>
            <a:chOff x="749935" y="1842770"/>
            <a:chExt cx="3914775" cy="2168525"/>
          </a:xfrm>
        </p:grpSpPr>
        <p:pic>
          <p:nvPicPr>
            <p:cNvPr id="9239" name="Picture 18"/>
            <p:cNvPicPr>
              <a:picLocks noChangeAspect="1" noChangeArrowheads="1"/>
            </p:cNvPicPr>
            <p:nvPr/>
          </p:nvPicPr>
          <p:blipFill>
            <a:blip r:embed="rId3" cstate="print"/>
            <a:srcRect t="61467"/>
            <a:stretch>
              <a:fillRect/>
            </a:stretch>
          </p:blipFill>
          <p:spPr bwMode="auto">
            <a:xfrm>
              <a:off x="749935" y="1842770"/>
              <a:ext cx="3914775" cy="2168525"/>
            </a:xfrm>
            <a:prstGeom prst="rect">
              <a:avLst/>
            </a:prstGeom>
            <a:noFill/>
            <a:ln w="9525">
              <a:noFill/>
              <a:miter lim="800000"/>
              <a:headEnd/>
              <a:tailEnd/>
            </a:ln>
          </p:spPr>
        </p:pic>
        <p:sp>
          <p:nvSpPr>
            <p:cNvPr id="9240" name="Oval 49"/>
            <p:cNvSpPr>
              <a:spLocks noChangeArrowheads="1"/>
            </p:cNvSpPr>
            <p:nvPr/>
          </p:nvSpPr>
          <p:spPr bwMode="auto">
            <a:xfrm>
              <a:off x="1394432" y="3131221"/>
              <a:ext cx="88900" cy="88900"/>
            </a:xfrm>
            <a:prstGeom prst="ellipse">
              <a:avLst/>
            </a:prstGeom>
            <a:solidFill>
              <a:schemeClr val="accent2"/>
            </a:solidFill>
            <a:ln w="12700" algn="ctr">
              <a:noFill/>
              <a:round/>
              <a:headEnd/>
              <a:tailEnd/>
            </a:ln>
          </p:spPr>
          <p:txBody>
            <a:bodyPr anchor="ctr" anchorCtr="1"/>
            <a:lstStyle/>
            <a:p>
              <a:pPr algn="ctr" defTabSz="1009650" eaLnBrk="0" hangingPunct="0">
                <a:spcBef>
                  <a:spcPct val="50000"/>
                </a:spcBef>
              </a:pPr>
              <a:endParaRPr lang="en-US" sz="800">
                <a:solidFill>
                  <a:srgbClr val="000000"/>
                </a:solidFill>
              </a:endParaRPr>
            </a:p>
          </p:txBody>
        </p:sp>
        <p:sp>
          <p:nvSpPr>
            <p:cNvPr id="9241" name="TextBox 54"/>
            <p:cNvSpPr txBox="1">
              <a:spLocks noChangeArrowheads="1"/>
            </p:cNvSpPr>
            <p:nvPr/>
          </p:nvSpPr>
          <p:spPr bwMode="auto">
            <a:xfrm>
              <a:off x="991341" y="2812492"/>
              <a:ext cx="801384" cy="215444"/>
            </a:xfrm>
            <a:prstGeom prst="rect">
              <a:avLst/>
            </a:prstGeom>
            <a:noFill/>
            <a:ln w="9525">
              <a:noFill/>
              <a:miter lim="800000"/>
              <a:headEnd/>
              <a:tailEnd/>
            </a:ln>
          </p:spPr>
          <p:txBody>
            <a:bodyPr>
              <a:spAutoFit/>
            </a:bodyPr>
            <a:lstStyle/>
            <a:p>
              <a:pPr algn="ctr" eaLnBrk="0" hangingPunct="0">
                <a:spcBef>
                  <a:spcPct val="50000"/>
                </a:spcBef>
              </a:pPr>
              <a:r>
                <a:rPr lang="en-US" sz="800" b="1"/>
                <a:t>Ukraine</a:t>
              </a:r>
            </a:p>
          </p:txBody>
        </p:sp>
        <p:sp>
          <p:nvSpPr>
            <p:cNvPr id="9242" name="TextBox 55"/>
            <p:cNvSpPr txBox="1">
              <a:spLocks noChangeArrowheads="1"/>
            </p:cNvSpPr>
            <p:nvPr/>
          </p:nvSpPr>
          <p:spPr bwMode="auto">
            <a:xfrm>
              <a:off x="918766" y="3089592"/>
              <a:ext cx="490934" cy="215444"/>
            </a:xfrm>
            <a:prstGeom prst="rect">
              <a:avLst/>
            </a:prstGeom>
            <a:noFill/>
            <a:ln w="9525">
              <a:noFill/>
              <a:miter lim="800000"/>
              <a:headEnd/>
              <a:tailEnd/>
            </a:ln>
          </p:spPr>
          <p:txBody>
            <a:bodyPr lIns="0" tIns="0" rIns="0" bIns="0" anchor="ctr" anchorCtr="1">
              <a:spAutoFit/>
            </a:bodyPr>
            <a:lstStyle/>
            <a:p>
              <a:pPr algn="ctr" eaLnBrk="0" hangingPunct="0">
                <a:spcBef>
                  <a:spcPct val="50000"/>
                </a:spcBef>
              </a:pPr>
              <a:r>
                <a:rPr lang="en-US" sz="700"/>
                <a:t>Vinnitsa </a:t>
              </a:r>
              <a:br>
                <a:rPr lang="en-US" sz="700"/>
              </a:br>
              <a:r>
                <a:rPr lang="en-US" sz="700"/>
                <a:t>Region</a:t>
              </a:r>
            </a:p>
          </p:txBody>
        </p:sp>
        <p:sp>
          <p:nvSpPr>
            <p:cNvPr id="9243" name="TextBox 59"/>
            <p:cNvSpPr txBox="1">
              <a:spLocks noChangeArrowheads="1"/>
            </p:cNvSpPr>
            <p:nvPr/>
          </p:nvSpPr>
          <p:spPr bwMode="auto">
            <a:xfrm>
              <a:off x="1566466" y="2742493"/>
              <a:ext cx="597614" cy="215444"/>
            </a:xfrm>
            <a:prstGeom prst="rect">
              <a:avLst/>
            </a:prstGeom>
            <a:noFill/>
            <a:ln w="9525">
              <a:noFill/>
              <a:miter lim="800000"/>
              <a:headEnd/>
              <a:tailEnd/>
            </a:ln>
          </p:spPr>
          <p:txBody>
            <a:bodyPr lIns="0" tIns="0" rIns="0" bIns="0" anchor="ctr" anchorCtr="1">
              <a:spAutoFit/>
            </a:bodyPr>
            <a:lstStyle/>
            <a:p>
              <a:pPr algn="ctr" eaLnBrk="0" hangingPunct="0">
                <a:spcBef>
                  <a:spcPct val="50000"/>
                </a:spcBef>
              </a:pPr>
              <a:r>
                <a:rPr lang="en-US" sz="700"/>
                <a:t>Cherkassy Region</a:t>
              </a:r>
            </a:p>
          </p:txBody>
        </p:sp>
        <p:sp>
          <p:nvSpPr>
            <p:cNvPr id="9244" name="TextBox 63"/>
            <p:cNvSpPr txBox="1">
              <a:spLocks noChangeArrowheads="1"/>
            </p:cNvSpPr>
            <p:nvPr/>
          </p:nvSpPr>
          <p:spPr bwMode="auto">
            <a:xfrm>
              <a:off x="1729740" y="2454816"/>
              <a:ext cx="488578" cy="215444"/>
            </a:xfrm>
            <a:prstGeom prst="rect">
              <a:avLst/>
            </a:prstGeom>
            <a:noFill/>
            <a:ln w="9525">
              <a:noFill/>
              <a:miter lim="800000"/>
              <a:headEnd/>
              <a:tailEnd/>
            </a:ln>
          </p:spPr>
          <p:txBody>
            <a:bodyPr lIns="0" tIns="0" rIns="0" bIns="0" anchor="ctr" anchorCtr="1">
              <a:spAutoFit/>
            </a:bodyPr>
            <a:lstStyle/>
            <a:p>
              <a:pPr algn="ctr" eaLnBrk="0" hangingPunct="0">
                <a:spcBef>
                  <a:spcPct val="50000"/>
                </a:spcBef>
              </a:pPr>
              <a:r>
                <a:rPr lang="en-US" sz="700"/>
                <a:t>Sumy</a:t>
              </a:r>
              <a:br>
                <a:rPr lang="en-US" sz="700"/>
              </a:br>
              <a:r>
                <a:rPr lang="en-US" sz="700"/>
                <a:t>Region</a:t>
              </a:r>
            </a:p>
          </p:txBody>
        </p:sp>
        <p:sp>
          <p:nvSpPr>
            <p:cNvPr id="9245" name="TextBox 65"/>
            <p:cNvSpPr txBox="1">
              <a:spLocks noChangeArrowheads="1"/>
            </p:cNvSpPr>
            <p:nvPr/>
          </p:nvSpPr>
          <p:spPr bwMode="auto">
            <a:xfrm>
              <a:off x="1652533" y="3320246"/>
              <a:ext cx="719192" cy="215444"/>
            </a:xfrm>
            <a:prstGeom prst="rect">
              <a:avLst/>
            </a:prstGeom>
            <a:noFill/>
            <a:ln w="9525">
              <a:noFill/>
              <a:miter lim="800000"/>
              <a:headEnd/>
              <a:tailEnd/>
            </a:ln>
          </p:spPr>
          <p:txBody>
            <a:bodyPr lIns="0" tIns="0" rIns="0" bIns="0" anchor="ctr" anchorCtr="1">
              <a:spAutoFit/>
            </a:bodyPr>
            <a:lstStyle/>
            <a:p>
              <a:pPr algn="ctr" eaLnBrk="0" hangingPunct="0">
                <a:spcBef>
                  <a:spcPct val="50000"/>
                </a:spcBef>
              </a:pPr>
              <a:r>
                <a:rPr lang="en-US" sz="700"/>
                <a:t>Nikolaev</a:t>
              </a:r>
              <a:br>
                <a:rPr lang="en-US" sz="700"/>
              </a:br>
              <a:r>
                <a:rPr lang="en-US" sz="700"/>
                <a:t>Region</a:t>
              </a:r>
            </a:p>
          </p:txBody>
        </p:sp>
        <p:sp>
          <p:nvSpPr>
            <p:cNvPr id="9246" name="TextBox 68"/>
            <p:cNvSpPr txBox="1">
              <a:spLocks noChangeArrowheads="1"/>
            </p:cNvSpPr>
            <p:nvPr/>
          </p:nvSpPr>
          <p:spPr bwMode="auto">
            <a:xfrm>
              <a:off x="2212024" y="3133855"/>
              <a:ext cx="538796" cy="215444"/>
            </a:xfrm>
            <a:prstGeom prst="rect">
              <a:avLst/>
            </a:prstGeom>
            <a:noFill/>
            <a:ln w="9525">
              <a:noFill/>
              <a:miter lim="800000"/>
              <a:headEnd/>
              <a:tailEnd/>
            </a:ln>
          </p:spPr>
          <p:txBody>
            <a:bodyPr lIns="0" tIns="0" rIns="0" bIns="0" anchor="ctr" anchorCtr="1">
              <a:spAutoFit/>
            </a:bodyPr>
            <a:lstStyle/>
            <a:p>
              <a:pPr algn="ctr" eaLnBrk="0" hangingPunct="0">
                <a:spcBef>
                  <a:spcPct val="50000"/>
                </a:spcBef>
              </a:pPr>
              <a:r>
                <a:rPr lang="en-US" sz="700"/>
                <a:t>Kherson</a:t>
              </a:r>
              <a:br>
                <a:rPr lang="en-US" sz="700"/>
              </a:br>
              <a:r>
                <a:rPr lang="en-US" sz="700"/>
                <a:t>Region</a:t>
              </a:r>
            </a:p>
          </p:txBody>
        </p:sp>
        <p:sp>
          <p:nvSpPr>
            <p:cNvPr id="9247" name="TextBox 70"/>
            <p:cNvSpPr txBox="1">
              <a:spLocks noChangeArrowheads="1"/>
            </p:cNvSpPr>
            <p:nvPr/>
          </p:nvSpPr>
          <p:spPr bwMode="auto">
            <a:xfrm>
              <a:off x="2371725" y="2696947"/>
              <a:ext cx="478155" cy="215444"/>
            </a:xfrm>
            <a:prstGeom prst="rect">
              <a:avLst/>
            </a:prstGeom>
            <a:noFill/>
            <a:ln w="9525">
              <a:noFill/>
              <a:miter lim="800000"/>
              <a:headEnd/>
              <a:tailEnd/>
            </a:ln>
          </p:spPr>
          <p:txBody>
            <a:bodyPr lIns="0" tIns="0" rIns="0" bIns="0" anchor="ctr" anchorCtr="1">
              <a:spAutoFit/>
            </a:bodyPr>
            <a:lstStyle/>
            <a:p>
              <a:pPr algn="ctr" eaLnBrk="0" hangingPunct="0">
                <a:spcBef>
                  <a:spcPct val="50000"/>
                </a:spcBef>
              </a:pPr>
              <a:r>
                <a:rPr lang="en-US" sz="700"/>
                <a:t>Poltava</a:t>
              </a:r>
              <a:br>
                <a:rPr lang="en-US" sz="700"/>
              </a:br>
              <a:r>
                <a:rPr lang="en-US" sz="700"/>
                <a:t>Region</a:t>
              </a:r>
            </a:p>
          </p:txBody>
        </p:sp>
        <p:sp>
          <p:nvSpPr>
            <p:cNvPr id="9248" name="TextBox 76"/>
            <p:cNvSpPr txBox="1">
              <a:spLocks noChangeArrowheads="1"/>
            </p:cNvSpPr>
            <p:nvPr/>
          </p:nvSpPr>
          <p:spPr bwMode="auto">
            <a:xfrm>
              <a:off x="2988666" y="3001756"/>
              <a:ext cx="1058239" cy="107722"/>
            </a:xfrm>
            <a:prstGeom prst="rect">
              <a:avLst/>
            </a:prstGeom>
            <a:noFill/>
            <a:ln w="9525">
              <a:noFill/>
              <a:miter lim="800000"/>
              <a:headEnd/>
              <a:tailEnd/>
            </a:ln>
          </p:spPr>
          <p:txBody>
            <a:bodyPr lIns="0" tIns="0" rIns="0" bIns="0" anchor="ctr" anchorCtr="1">
              <a:spAutoFit/>
            </a:bodyPr>
            <a:lstStyle/>
            <a:p>
              <a:pPr algn="ctr" eaLnBrk="0" hangingPunct="0">
                <a:spcBef>
                  <a:spcPct val="50000"/>
                </a:spcBef>
              </a:pPr>
              <a:r>
                <a:rPr lang="en-US" sz="700"/>
                <a:t>Rostov Region</a:t>
              </a:r>
            </a:p>
          </p:txBody>
        </p:sp>
        <p:sp>
          <p:nvSpPr>
            <p:cNvPr id="9249" name="TextBox 79"/>
            <p:cNvSpPr txBox="1">
              <a:spLocks noChangeArrowheads="1"/>
            </p:cNvSpPr>
            <p:nvPr/>
          </p:nvSpPr>
          <p:spPr bwMode="auto">
            <a:xfrm>
              <a:off x="3291841" y="3366947"/>
              <a:ext cx="784859" cy="107722"/>
            </a:xfrm>
            <a:prstGeom prst="rect">
              <a:avLst/>
            </a:prstGeom>
            <a:noFill/>
            <a:ln w="9525">
              <a:noFill/>
              <a:miter lim="800000"/>
              <a:headEnd/>
              <a:tailEnd/>
            </a:ln>
          </p:spPr>
          <p:txBody>
            <a:bodyPr lIns="0" tIns="0" rIns="0" bIns="0" anchor="ctr" anchorCtr="1">
              <a:spAutoFit/>
            </a:bodyPr>
            <a:lstStyle/>
            <a:p>
              <a:pPr algn="ctr" eaLnBrk="0" hangingPunct="0">
                <a:spcBef>
                  <a:spcPct val="50000"/>
                </a:spcBef>
              </a:pPr>
              <a:r>
                <a:rPr lang="en-US" sz="700"/>
                <a:t>Stavropol Region</a:t>
              </a:r>
            </a:p>
          </p:txBody>
        </p:sp>
        <p:sp>
          <p:nvSpPr>
            <p:cNvPr id="9250" name="TextBox 82"/>
            <p:cNvSpPr txBox="1">
              <a:spLocks noChangeArrowheads="1"/>
            </p:cNvSpPr>
            <p:nvPr/>
          </p:nvSpPr>
          <p:spPr bwMode="auto">
            <a:xfrm>
              <a:off x="3055621" y="3630007"/>
              <a:ext cx="777239" cy="107722"/>
            </a:xfrm>
            <a:prstGeom prst="rect">
              <a:avLst/>
            </a:prstGeom>
            <a:noFill/>
            <a:ln w="9525">
              <a:noFill/>
              <a:miter lim="800000"/>
              <a:headEnd/>
              <a:tailEnd/>
            </a:ln>
          </p:spPr>
          <p:txBody>
            <a:bodyPr lIns="0" tIns="0" rIns="0" bIns="0" anchor="ctr" anchorCtr="1">
              <a:spAutoFit/>
            </a:bodyPr>
            <a:lstStyle/>
            <a:p>
              <a:pPr algn="ctr" eaLnBrk="0" hangingPunct="0">
                <a:spcBef>
                  <a:spcPct val="50000"/>
                </a:spcBef>
              </a:pPr>
              <a:r>
                <a:rPr lang="en-US" sz="700"/>
                <a:t>Krasnodar Region</a:t>
              </a:r>
            </a:p>
          </p:txBody>
        </p:sp>
        <p:sp>
          <p:nvSpPr>
            <p:cNvPr id="9251" name="TextBox 84"/>
            <p:cNvSpPr txBox="1">
              <a:spLocks noChangeArrowheads="1"/>
            </p:cNvSpPr>
            <p:nvPr/>
          </p:nvSpPr>
          <p:spPr bwMode="auto">
            <a:xfrm>
              <a:off x="2752831" y="2226387"/>
              <a:ext cx="801384" cy="215444"/>
            </a:xfrm>
            <a:prstGeom prst="rect">
              <a:avLst/>
            </a:prstGeom>
            <a:noFill/>
            <a:ln w="9525">
              <a:noFill/>
              <a:miter lim="800000"/>
              <a:headEnd/>
              <a:tailEnd/>
            </a:ln>
          </p:spPr>
          <p:txBody>
            <a:bodyPr>
              <a:spAutoFit/>
            </a:bodyPr>
            <a:lstStyle/>
            <a:p>
              <a:pPr algn="ctr" eaLnBrk="0" hangingPunct="0">
                <a:spcBef>
                  <a:spcPct val="50000"/>
                </a:spcBef>
              </a:pPr>
              <a:r>
                <a:rPr lang="en-US" sz="800" b="1"/>
                <a:t>Russia</a:t>
              </a:r>
            </a:p>
          </p:txBody>
        </p:sp>
        <p:sp>
          <p:nvSpPr>
            <p:cNvPr id="9252" name="Oval 56"/>
            <p:cNvSpPr>
              <a:spLocks noChangeArrowheads="1"/>
            </p:cNvSpPr>
            <p:nvPr/>
          </p:nvSpPr>
          <p:spPr bwMode="auto">
            <a:xfrm>
              <a:off x="1882112" y="2978821"/>
              <a:ext cx="88900" cy="88900"/>
            </a:xfrm>
            <a:prstGeom prst="ellipse">
              <a:avLst/>
            </a:prstGeom>
            <a:solidFill>
              <a:schemeClr val="accent2"/>
            </a:solidFill>
            <a:ln w="12700" algn="ctr">
              <a:noFill/>
              <a:round/>
              <a:headEnd/>
              <a:tailEnd/>
            </a:ln>
          </p:spPr>
          <p:txBody>
            <a:bodyPr anchor="ctr" anchorCtr="1"/>
            <a:lstStyle/>
            <a:p>
              <a:pPr algn="ctr" defTabSz="1009650" eaLnBrk="0" hangingPunct="0">
                <a:spcBef>
                  <a:spcPct val="50000"/>
                </a:spcBef>
              </a:pPr>
              <a:endParaRPr lang="en-US" sz="800">
                <a:solidFill>
                  <a:srgbClr val="000000"/>
                </a:solidFill>
              </a:endParaRPr>
            </a:p>
          </p:txBody>
        </p:sp>
        <p:sp>
          <p:nvSpPr>
            <p:cNvPr id="9253" name="Oval 58"/>
            <p:cNvSpPr>
              <a:spLocks noChangeArrowheads="1"/>
            </p:cNvSpPr>
            <p:nvPr/>
          </p:nvSpPr>
          <p:spPr bwMode="auto">
            <a:xfrm>
              <a:off x="1973552" y="3222661"/>
              <a:ext cx="88900" cy="88900"/>
            </a:xfrm>
            <a:prstGeom prst="ellipse">
              <a:avLst/>
            </a:prstGeom>
            <a:solidFill>
              <a:schemeClr val="accent2"/>
            </a:solidFill>
            <a:ln w="12700" algn="ctr">
              <a:noFill/>
              <a:round/>
              <a:headEnd/>
              <a:tailEnd/>
            </a:ln>
          </p:spPr>
          <p:txBody>
            <a:bodyPr anchor="ctr" anchorCtr="1"/>
            <a:lstStyle/>
            <a:p>
              <a:pPr algn="ctr" defTabSz="1009650" eaLnBrk="0" hangingPunct="0">
                <a:spcBef>
                  <a:spcPct val="50000"/>
                </a:spcBef>
              </a:pPr>
              <a:endParaRPr lang="en-US" sz="800">
                <a:solidFill>
                  <a:srgbClr val="000000"/>
                </a:solidFill>
              </a:endParaRPr>
            </a:p>
          </p:txBody>
        </p:sp>
        <p:sp>
          <p:nvSpPr>
            <p:cNvPr id="9254" name="Oval 60"/>
            <p:cNvSpPr>
              <a:spLocks noChangeArrowheads="1"/>
            </p:cNvSpPr>
            <p:nvPr/>
          </p:nvSpPr>
          <p:spPr bwMode="auto">
            <a:xfrm>
              <a:off x="2334881" y="3359821"/>
              <a:ext cx="88900" cy="88900"/>
            </a:xfrm>
            <a:prstGeom prst="ellipse">
              <a:avLst/>
            </a:prstGeom>
            <a:solidFill>
              <a:schemeClr val="accent2"/>
            </a:solidFill>
            <a:ln w="12700" algn="ctr">
              <a:noFill/>
              <a:round/>
              <a:headEnd/>
              <a:tailEnd/>
            </a:ln>
          </p:spPr>
          <p:txBody>
            <a:bodyPr anchor="ctr" anchorCtr="1"/>
            <a:lstStyle/>
            <a:p>
              <a:pPr algn="ctr" defTabSz="1009650" eaLnBrk="0" hangingPunct="0">
                <a:spcBef>
                  <a:spcPct val="50000"/>
                </a:spcBef>
              </a:pPr>
              <a:endParaRPr lang="en-US" sz="800">
                <a:solidFill>
                  <a:srgbClr val="000000"/>
                </a:solidFill>
              </a:endParaRPr>
            </a:p>
          </p:txBody>
        </p:sp>
        <p:sp>
          <p:nvSpPr>
            <p:cNvPr id="9255" name="Oval 61"/>
            <p:cNvSpPr>
              <a:spLocks noChangeArrowheads="1"/>
            </p:cNvSpPr>
            <p:nvPr/>
          </p:nvSpPr>
          <p:spPr bwMode="auto">
            <a:xfrm>
              <a:off x="2312021" y="2788321"/>
              <a:ext cx="88900" cy="88900"/>
            </a:xfrm>
            <a:prstGeom prst="ellipse">
              <a:avLst/>
            </a:prstGeom>
            <a:solidFill>
              <a:schemeClr val="accent2"/>
            </a:solidFill>
            <a:ln w="12700" algn="ctr">
              <a:noFill/>
              <a:round/>
              <a:headEnd/>
              <a:tailEnd/>
            </a:ln>
          </p:spPr>
          <p:txBody>
            <a:bodyPr anchor="ctr" anchorCtr="1"/>
            <a:lstStyle/>
            <a:p>
              <a:pPr algn="ctr" defTabSz="1009650" eaLnBrk="0" hangingPunct="0">
                <a:spcBef>
                  <a:spcPct val="50000"/>
                </a:spcBef>
              </a:pPr>
              <a:endParaRPr lang="en-US" sz="800">
                <a:solidFill>
                  <a:srgbClr val="000000"/>
                </a:solidFill>
              </a:endParaRPr>
            </a:p>
          </p:txBody>
        </p:sp>
        <p:sp>
          <p:nvSpPr>
            <p:cNvPr id="9256" name="Oval 67"/>
            <p:cNvSpPr>
              <a:spLocks noChangeArrowheads="1"/>
            </p:cNvSpPr>
            <p:nvPr/>
          </p:nvSpPr>
          <p:spPr bwMode="auto">
            <a:xfrm>
              <a:off x="2142476" y="2582581"/>
              <a:ext cx="88900" cy="88900"/>
            </a:xfrm>
            <a:prstGeom prst="ellipse">
              <a:avLst/>
            </a:prstGeom>
            <a:solidFill>
              <a:schemeClr val="accent2"/>
            </a:solidFill>
            <a:ln w="12700" algn="ctr">
              <a:noFill/>
              <a:round/>
              <a:headEnd/>
              <a:tailEnd/>
            </a:ln>
          </p:spPr>
          <p:txBody>
            <a:bodyPr anchor="ctr" anchorCtr="1"/>
            <a:lstStyle/>
            <a:p>
              <a:pPr algn="ctr" defTabSz="1009650" eaLnBrk="0" hangingPunct="0">
                <a:spcBef>
                  <a:spcPct val="50000"/>
                </a:spcBef>
              </a:pPr>
              <a:endParaRPr lang="en-US" sz="800">
                <a:solidFill>
                  <a:srgbClr val="000000"/>
                </a:solidFill>
              </a:endParaRPr>
            </a:p>
          </p:txBody>
        </p:sp>
        <p:sp>
          <p:nvSpPr>
            <p:cNvPr id="9257" name="Oval 71"/>
            <p:cNvSpPr>
              <a:spLocks noChangeArrowheads="1"/>
            </p:cNvSpPr>
            <p:nvPr/>
          </p:nvSpPr>
          <p:spPr bwMode="auto">
            <a:xfrm>
              <a:off x="3086072" y="3115981"/>
              <a:ext cx="88900" cy="88900"/>
            </a:xfrm>
            <a:prstGeom prst="ellipse">
              <a:avLst/>
            </a:prstGeom>
            <a:solidFill>
              <a:schemeClr val="accent2"/>
            </a:solidFill>
            <a:ln w="12700" algn="ctr">
              <a:noFill/>
              <a:round/>
              <a:headEnd/>
              <a:tailEnd/>
            </a:ln>
          </p:spPr>
          <p:txBody>
            <a:bodyPr anchor="ctr" anchorCtr="1"/>
            <a:lstStyle/>
            <a:p>
              <a:pPr algn="ctr" defTabSz="1009650" eaLnBrk="0" hangingPunct="0">
                <a:spcBef>
                  <a:spcPct val="50000"/>
                </a:spcBef>
              </a:pPr>
              <a:endParaRPr lang="en-US" sz="800">
                <a:solidFill>
                  <a:srgbClr val="000000"/>
                </a:solidFill>
              </a:endParaRPr>
            </a:p>
          </p:txBody>
        </p:sp>
        <p:sp>
          <p:nvSpPr>
            <p:cNvPr id="9258" name="Oval 78"/>
            <p:cNvSpPr>
              <a:spLocks noChangeArrowheads="1"/>
            </p:cNvSpPr>
            <p:nvPr/>
          </p:nvSpPr>
          <p:spPr bwMode="auto">
            <a:xfrm>
              <a:off x="2933672" y="3618901"/>
              <a:ext cx="88900" cy="88900"/>
            </a:xfrm>
            <a:prstGeom prst="ellipse">
              <a:avLst/>
            </a:prstGeom>
            <a:solidFill>
              <a:schemeClr val="accent2"/>
            </a:solidFill>
            <a:ln w="12700" algn="ctr">
              <a:noFill/>
              <a:round/>
              <a:headEnd/>
              <a:tailEnd/>
            </a:ln>
          </p:spPr>
          <p:txBody>
            <a:bodyPr anchor="ctr" anchorCtr="1"/>
            <a:lstStyle/>
            <a:p>
              <a:pPr algn="ctr" defTabSz="1009650" eaLnBrk="0" hangingPunct="0">
                <a:spcBef>
                  <a:spcPct val="50000"/>
                </a:spcBef>
              </a:pPr>
              <a:endParaRPr lang="en-US" sz="800">
                <a:solidFill>
                  <a:srgbClr val="000000"/>
                </a:solidFill>
              </a:endParaRPr>
            </a:p>
          </p:txBody>
        </p:sp>
        <p:sp>
          <p:nvSpPr>
            <p:cNvPr id="9259" name="Oval 81"/>
            <p:cNvSpPr>
              <a:spLocks noChangeArrowheads="1"/>
            </p:cNvSpPr>
            <p:nvPr/>
          </p:nvSpPr>
          <p:spPr bwMode="auto">
            <a:xfrm>
              <a:off x="3611852" y="3496981"/>
              <a:ext cx="88900" cy="88900"/>
            </a:xfrm>
            <a:prstGeom prst="ellipse">
              <a:avLst/>
            </a:prstGeom>
            <a:solidFill>
              <a:schemeClr val="accent2"/>
            </a:solidFill>
            <a:ln w="12700" algn="ctr">
              <a:noFill/>
              <a:round/>
              <a:headEnd/>
              <a:tailEnd/>
            </a:ln>
          </p:spPr>
          <p:txBody>
            <a:bodyPr anchor="ctr" anchorCtr="1"/>
            <a:lstStyle/>
            <a:p>
              <a:pPr algn="ctr" defTabSz="1009650" eaLnBrk="0" hangingPunct="0">
                <a:spcBef>
                  <a:spcPct val="50000"/>
                </a:spcBef>
              </a:pPr>
              <a:endParaRPr lang="en-US" sz="800">
                <a:solidFill>
                  <a:srgbClr val="000000"/>
                </a:solidFill>
              </a:endParaRPr>
            </a:p>
          </p:txBody>
        </p:sp>
      </p:grpSp>
      <p:sp>
        <p:nvSpPr>
          <p:cNvPr id="9231" name="Oval 49"/>
          <p:cNvSpPr>
            <a:spLocks noChangeArrowheads="1"/>
          </p:cNvSpPr>
          <p:nvPr/>
        </p:nvSpPr>
        <p:spPr bwMode="auto">
          <a:xfrm>
            <a:off x="5481515" y="3796787"/>
            <a:ext cx="88900" cy="88900"/>
          </a:xfrm>
          <a:prstGeom prst="ellipse">
            <a:avLst/>
          </a:prstGeom>
          <a:solidFill>
            <a:schemeClr val="accent2"/>
          </a:solidFill>
          <a:ln w="12700" algn="ctr">
            <a:noFill/>
            <a:round/>
            <a:headEnd/>
            <a:tailEnd/>
          </a:ln>
        </p:spPr>
        <p:txBody>
          <a:bodyPr anchor="ctr" anchorCtr="1"/>
          <a:lstStyle/>
          <a:p>
            <a:pPr algn="ctr" defTabSz="1009650" eaLnBrk="0" hangingPunct="0">
              <a:spcBef>
                <a:spcPct val="50000"/>
              </a:spcBef>
            </a:pPr>
            <a:endParaRPr lang="en-US" sz="800">
              <a:solidFill>
                <a:srgbClr val="000000"/>
              </a:solidFill>
            </a:endParaRPr>
          </a:p>
        </p:txBody>
      </p:sp>
      <p:sp>
        <p:nvSpPr>
          <p:cNvPr id="9232" name="Oval 42"/>
          <p:cNvSpPr>
            <a:spLocks noChangeArrowheads="1"/>
          </p:cNvSpPr>
          <p:nvPr/>
        </p:nvSpPr>
        <p:spPr bwMode="auto">
          <a:xfrm>
            <a:off x="5362453" y="3980937"/>
            <a:ext cx="328612" cy="174625"/>
          </a:xfrm>
          <a:prstGeom prst="ellipse">
            <a:avLst/>
          </a:prstGeom>
          <a:solidFill>
            <a:schemeClr val="accent1">
              <a:alpha val="39999"/>
            </a:schemeClr>
          </a:solidFill>
          <a:ln w="6350" algn="ctr">
            <a:solidFill>
              <a:schemeClr val="accent1"/>
            </a:solidFill>
            <a:round/>
            <a:headEnd/>
            <a:tailEnd/>
          </a:ln>
        </p:spPr>
        <p:txBody>
          <a:bodyPr anchor="ctr" anchorCtr="1"/>
          <a:lstStyle/>
          <a:p>
            <a:pPr defTabSz="1009650"/>
            <a:endParaRPr lang="ru-RU" sz="800">
              <a:solidFill>
                <a:srgbClr val="000000"/>
              </a:solidFill>
            </a:endParaRPr>
          </a:p>
        </p:txBody>
      </p:sp>
      <p:sp>
        <p:nvSpPr>
          <p:cNvPr id="9233" name="TextBox 54"/>
          <p:cNvSpPr txBox="1">
            <a:spLocks noChangeArrowheads="1"/>
          </p:cNvSpPr>
          <p:nvPr/>
        </p:nvSpPr>
        <p:spPr bwMode="auto">
          <a:xfrm>
            <a:off x="5733928" y="3736462"/>
            <a:ext cx="801687" cy="215900"/>
          </a:xfrm>
          <a:prstGeom prst="rect">
            <a:avLst/>
          </a:prstGeom>
          <a:noFill/>
          <a:ln w="9525">
            <a:noFill/>
            <a:miter lim="800000"/>
            <a:headEnd/>
            <a:tailEnd/>
          </a:ln>
        </p:spPr>
        <p:txBody>
          <a:bodyPr>
            <a:spAutoFit/>
          </a:bodyPr>
          <a:lstStyle/>
          <a:p>
            <a:pPr eaLnBrk="0" hangingPunct="0">
              <a:spcBef>
                <a:spcPct val="50000"/>
              </a:spcBef>
            </a:pPr>
            <a:r>
              <a:rPr lang="en-US" sz="800" b="1">
                <a:solidFill>
                  <a:srgbClr val="464F6E"/>
                </a:solidFill>
              </a:rPr>
              <a:t>- Regions</a:t>
            </a:r>
          </a:p>
        </p:txBody>
      </p:sp>
      <p:sp>
        <p:nvSpPr>
          <p:cNvPr id="9234" name="TextBox 54"/>
          <p:cNvSpPr txBox="1">
            <a:spLocks noChangeArrowheads="1"/>
          </p:cNvSpPr>
          <p:nvPr/>
        </p:nvSpPr>
        <p:spPr bwMode="auto">
          <a:xfrm>
            <a:off x="5733928" y="3958712"/>
            <a:ext cx="801687" cy="215900"/>
          </a:xfrm>
          <a:prstGeom prst="rect">
            <a:avLst/>
          </a:prstGeom>
          <a:noFill/>
          <a:ln w="9525">
            <a:noFill/>
            <a:miter lim="800000"/>
            <a:headEnd/>
            <a:tailEnd/>
          </a:ln>
        </p:spPr>
        <p:txBody>
          <a:bodyPr>
            <a:spAutoFit/>
          </a:bodyPr>
          <a:lstStyle/>
          <a:p>
            <a:pPr eaLnBrk="0" hangingPunct="0">
              <a:spcBef>
                <a:spcPct val="50000"/>
              </a:spcBef>
            </a:pPr>
            <a:r>
              <a:rPr lang="en-US" sz="800" b="1" dirty="0">
                <a:solidFill>
                  <a:srgbClr val="464F6E"/>
                </a:solidFill>
              </a:rPr>
              <a:t>- Land</a:t>
            </a:r>
          </a:p>
        </p:txBody>
      </p:sp>
      <p:grpSp>
        <p:nvGrpSpPr>
          <p:cNvPr id="3" name="Group 71"/>
          <p:cNvGrpSpPr/>
          <p:nvPr/>
        </p:nvGrpSpPr>
        <p:grpSpPr>
          <a:xfrm>
            <a:off x="6229350" y="2447925"/>
            <a:ext cx="2127250" cy="1033463"/>
            <a:chOff x="6229350" y="2447925"/>
            <a:chExt cx="2127250" cy="1033463"/>
          </a:xfrm>
          <a:solidFill>
            <a:srgbClr val="FFAF19">
              <a:alpha val="40000"/>
            </a:srgbClr>
          </a:solidFill>
        </p:grpSpPr>
        <p:sp>
          <p:nvSpPr>
            <p:cNvPr id="73" name="Oval 39"/>
            <p:cNvSpPr>
              <a:spLocks noChangeArrowheads="1"/>
            </p:cNvSpPr>
            <p:nvPr/>
          </p:nvSpPr>
          <p:spPr bwMode="auto">
            <a:xfrm>
              <a:off x="6229350" y="2981325"/>
              <a:ext cx="327025" cy="176213"/>
            </a:xfrm>
            <a:prstGeom prst="ellipse">
              <a:avLst/>
            </a:prstGeom>
            <a:grpFill/>
            <a:ln w="6350" algn="ctr">
              <a:solidFill>
                <a:schemeClr val="accent1"/>
              </a:solidFill>
              <a:round/>
              <a:headEnd/>
              <a:tailEnd/>
            </a:ln>
          </p:spPr>
          <p:txBody>
            <a:bodyPr anchor="ctr" anchorCtr="1"/>
            <a:lstStyle/>
            <a:p>
              <a:pPr algn="ctr" defTabSz="1009650" eaLnBrk="0" hangingPunct="0">
                <a:spcBef>
                  <a:spcPct val="50000"/>
                </a:spcBef>
                <a:defRPr/>
              </a:pPr>
              <a:endParaRPr lang="ru-RU" sz="800">
                <a:solidFill>
                  <a:srgbClr val="000000"/>
                </a:solidFill>
              </a:endParaRPr>
            </a:p>
          </p:txBody>
        </p:sp>
        <p:grpSp>
          <p:nvGrpSpPr>
            <p:cNvPr id="4" name="Group 44"/>
            <p:cNvGrpSpPr/>
            <p:nvPr/>
          </p:nvGrpSpPr>
          <p:grpSpPr>
            <a:xfrm>
              <a:off x="6362700" y="2447925"/>
              <a:ext cx="1993900" cy="1033463"/>
              <a:chOff x="6362700" y="2447925"/>
              <a:chExt cx="1993900" cy="1033463"/>
            </a:xfrm>
            <a:grpFill/>
          </p:grpSpPr>
          <p:sp>
            <p:nvSpPr>
              <p:cNvPr id="75" name="Oval 36"/>
              <p:cNvSpPr>
                <a:spLocks noChangeArrowheads="1"/>
              </p:cNvSpPr>
              <p:nvPr/>
            </p:nvSpPr>
            <p:spPr bwMode="auto">
              <a:xfrm rot="1902198">
                <a:off x="7596188" y="3033713"/>
                <a:ext cx="760412" cy="257175"/>
              </a:xfrm>
              <a:prstGeom prst="ellipse">
                <a:avLst/>
              </a:prstGeom>
              <a:grpFill/>
              <a:ln w="6350" algn="ctr">
                <a:solidFill>
                  <a:schemeClr val="accent1"/>
                </a:solidFill>
                <a:round/>
                <a:headEnd/>
                <a:tailEnd/>
              </a:ln>
            </p:spPr>
            <p:txBody>
              <a:bodyPr anchor="ctr" anchorCtr="1"/>
              <a:lstStyle/>
              <a:p>
                <a:pPr algn="ctr" defTabSz="1009650" eaLnBrk="0" hangingPunct="0">
                  <a:spcBef>
                    <a:spcPct val="50000"/>
                  </a:spcBef>
                  <a:defRPr/>
                </a:pPr>
                <a:endParaRPr lang="ru-RU" sz="800">
                  <a:solidFill>
                    <a:srgbClr val="000000"/>
                  </a:solidFill>
                </a:endParaRPr>
              </a:p>
            </p:txBody>
          </p:sp>
          <p:sp>
            <p:nvSpPr>
              <p:cNvPr id="76" name="Oval 38"/>
              <p:cNvSpPr>
                <a:spLocks noChangeArrowheads="1"/>
              </p:cNvSpPr>
              <p:nvPr/>
            </p:nvSpPr>
            <p:spPr bwMode="auto">
              <a:xfrm>
                <a:off x="6362700" y="3143250"/>
                <a:ext cx="831850" cy="338138"/>
              </a:xfrm>
              <a:prstGeom prst="ellipse">
                <a:avLst/>
              </a:prstGeom>
              <a:grpFill/>
              <a:ln w="6350" algn="ctr">
                <a:solidFill>
                  <a:schemeClr val="accent1"/>
                </a:solidFill>
                <a:round/>
                <a:headEnd/>
                <a:tailEnd/>
              </a:ln>
            </p:spPr>
            <p:txBody>
              <a:bodyPr anchor="ctr" anchorCtr="1"/>
              <a:lstStyle/>
              <a:p>
                <a:pPr algn="ctr" defTabSz="1009650" eaLnBrk="0" hangingPunct="0">
                  <a:spcBef>
                    <a:spcPct val="50000"/>
                  </a:spcBef>
                  <a:defRPr/>
                </a:pPr>
                <a:endParaRPr lang="ru-RU" sz="800">
                  <a:solidFill>
                    <a:srgbClr val="000000"/>
                  </a:solidFill>
                </a:endParaRPr>
              </a:p>
            </p:txBody>
          </p:sp>
          <p:sp>
            <p:nvSpPr>
              <p:cNvPr id="77" name="Oval 40"/>
              <p:cNvSpPr>
                <a:spLocks noChangeArrowheads="1"/>
              </p:cNvSpPr>
              <p:nvPr/>
            </p:nvSpPr>
            <p:spPr bwMode="auto">
              <a:xfrm>
                <a:off x="6519863" y="2447925"/>
                <a:ext cx="627062" cy="514350"/>
              </a:xfrm>
              <a:prstGeom prst="ellipse">
                <a:avLst/>
              </a:prstGeom>
              <a:grpFill/>
              <a:ln w="6350" algn="ctr">
                <a:solidFill>
                  <a:schemeClr val="accent1"/>
                </a:solidFill>
                <a:round/>
                <a:headEnd/>
                <a:tailEnd/>
              </a:ln>
            </p:spPr>
            <p:txBody>
              <a:bodyPr anchor="ctr" anchorCtr="1"/>
              <a:lstStyle/>
              <a:p>
                <a:pPr algn="ctr" defTabSz="1009650" eaLnBrk="0" hangingPunct="0">
                  <a:spcBef>
                    <a:spcPct val="50000"/>
                  </a:spcBef>
                  <a:defRPr/>
                </a:pPr>
                <a:endParaRPr lang="ru-RU" sz="800">
                  <a:solidFill>
                    <a:srgbClr val="000000"/>
                  </a:solidFill>
                </a:endParaRPr>
              </a:p>
            </p:txBody>
          </p:sp>
        </p:grpSp>
      </p:grpSp>
      <p:sp>
        <p:nvSpPr>
          <p:cNvPr id="9238" name="Slide Number Placeholder 2"/>
          <p:cNvSpPr txBox="1">
            <a:spLocks/>
          </p:cNvSpPr>
          <p:nvPr/>
        </p:nvSpPr>
        <p:spPr bwMode="black">
          <a:xfrm>
            <a:off x="9223375" y="7102475"/>
            <a:ext cx="663575" cy="238125"/>
          </a:xfrm>
          <a:prstGeom prst="rect">
            <a:avLst/>
          </a:prstGeom>
          <a:noFill/>
          <a:ln w="9525" algn="ctr">
            <a:noFill/>
            <a:miter lim="800000"/>
            <a:headEnd/>
            <a:tailEnd/>
          </a:ln>
        </p:spPr>
        <p:txBody>
          <a:bodyPr lIns="0" tIns="0" rIns="0" bIns="0" anchor="b"/>
          <a:lstStyle/>
          <a:p>
            <a:pPr algn="r" eaLnBrk="0" hangingPunct="0">
              <a:lnSpc>
                <a:spcPts val="800"/>
              </a:lnSpc>
              <a:spcBef>
                <a:spcPct val="50000"/>
              </a:spcBef>
            </a:pPr>
            <a:fld id="{B46E210B-FC9E-4042-B026-4C0D6F0A41C0}" type="slidenum">
              <a:rPr lang="en-GB" sz="1000" b="1">
                <a:solidFill>
                  <a:schemeClr val="accent1"/>
                </a:solidFill>
              </a:rPr>
              <a:pPr algn="r" eaLnBrk="0" hangingPunct="0">
                <a:lnSpc>
                  <a:spcPts val="800"/>
                </a:lnSpc>
                <a:spcBef>
                  <a:spcPct val="50000"/>
                </a:spcBef>
              </a:pPr>
              <a:t>3</a:t>
            </a:fld>
            <a:endParaRPr lang="en-GB" sz="1000" b="1">
              <a:solidFill>
                <a:schemeClr val="accent1"/>
              </a:solidFill>
            </a:endParaRPr>
          </a:p>
        </p:txBody>
      </p:sp>
      <p:sp>
        <p:nvSpPr>
          <p:cNvPr id="47" name="Text Box 30"/>
          <p:cNvSpPr txBox="1">
            <a:spLocks noChangeArrowheads="1"/>
          </p:cNvSpPr>
          <p:nvPr/>
        </p:nvSpPr>
        <p:spPr bwMode="blackGray">
          <a:xfrm>
            <a:off x="561975" y="6993295"/>
            <a:ext cx="9132888" cy="530739"/>
          </a:xfrm>
          <a:prstGeom prst="rect">
            <a:avLst/>
          </a:prstGeom>
          <a:noFill/>
          <a:ln w="9525">
            <a:noFill/>
            <a:miter lim="800000"/>
            <a:headEnd/>
            <a:tailEnd/>
          </a:ln>
        </p:spPr>
        <p:txBody>
          <a:bodyPr wrap="square" lIns="0" tIns="18963" rIns="75852" bIns="18963" anchor="b">
            <a:spAutoFit/>
          </a:bodyPr>
          <a:lstStyle/>
          <a:p>
            <a:pPr marL="606425" indent="-606425" eaLnBrk="0" hangingPunct="0">
              <a:spcBef>
                <a:spcPts val="0"/>
              </a:spcBef>
              <a:defRPr/>
            </a:pPr>
            <a:r>
              <a:rPr lang="en-US" sz="800" i="1" dirty="0" smtClean="0">
                <a:solidFill>
                  <a:schemeClr val="accent6"/>
                </a:solidFill>
                <a:cs typeface="+mn-cs"/>
              </a:rPr>
              <a:t>Note: (1) : EBITDA is not a measure of performance under IFRS. The Company defines EBITDA as profit or loss for the year before: (</a:t>
            </a:r>
            <a:r>
              <a:rPr lang="en-US" sz="800" i="1" dirty="0" err="1" smtClean="0">
                <a:solidFill>
                  <a:schemeClr val="accent6"/>
                </a:solidFill>
                <a:cs typeface="+mn-cs"/>
              </a:rPr>
              <a:t>i</a:t>
            </a:r>
            <a:r>
              <a:rPr lang="en-US" sz="800" i="1" dirty="0" smtClean="0">
                <a:solidFill>
                  <a:schemeClr val="accent6"/>
                </a:solidFill>
                <a:cs typeface="+mn-cs"/>
              </a:rPr>
              <a:t>) income tax expense/benefit;</a:t>
            </a:r>
          </a:p>
          <a:p>
            <a:pPr marL="606425" indent="-606425" eaLnBrk="0" hangingPunct="0">
              <a:spcBef>
                <a:spcPts val="0"/>
              </a:spcBef>
              <a:defRPr/>
            </a:pPr>
            <a:r>
              <a:rPr lang="en-US" sz="800" i="1" dirty="0" smtClean="0">
                <a:solidFill>
                  <a:schemeClr val="accent6"/>
                </a:solidFill>
                <a:cs typeface="+mn-cs"/>
              </a:rPr>
              <a:t>(ii) gain realized from acquisitions of subsidiaries; (iii) non-operating foreign exchange gains/losses, net; (iv) finance income; (v) finance costs, net; (vi) impairment loss on goodwill and</a:t>
            </a:r>
          </a:p>
          <a:p>
            <a:pPr marL="606425" indent="-606425" eaLnBrk="0" hangingPunct="0">
              <a:spcBef>
                <a:spcPts val="0"/>
              </a:spcBef>
              <a:defRPr/>
            </a:pPr>
            <a:r>
              <a:rPr lang="en-US" sz="800" i="1" dirty="0" smtClean="0">
                <a:solidFill>
                  <a:schemeClr val="accent6"/>
                </a:solidFill>
                <a:cs typeface="+mn-cs"/>
              </a:rPr>
              <a:t>property, plant and equipment; (vii) depreciation and amortization; and (viii) loss on disposals. In 2011 EBITDA is also adjusted for IPO expenses in the amount of US$4.5mn</a:t>
            </a:r>
          </a:p>
          <a:p>
            <a:pPr marL="606425" indent="-606425" eaLnBrk="0" hangingPunct="0">
              <a:spcBef>
                <a:spcPts val="0"/>
              </a:spcBef>
              <a:defRPr/>
            </a:pPr>
            <a:r>
              <a:rPr lang="en-GB" sz="800" i="1" dirty="0" smtClean="0">
                <a:solidFill>
                  <a:schemeClr val="accent6"/>
                </a:solidFill>
                <a:cs typeface="+mn-cs"/>
              </a:rPr>
              <a:t>Source</a:t>
            </a:r>
            <a:r>
              <a:rPr lang="en-GB" sz="800" i="1" dirty="0">
                <a:solidFill>
                  <a:schemeClr val="accent6"/>
                </a:solidFill>
                <a:cs typeface="+mn-cs"/>
              </a:rPr>
              <a:t>:  IFRS financial statements, or derived from IFRS financial </a:t>
            </a:r>
            <a:r>
              <a:rPr lang="en-GB" sz="800" i="1" dirty="0" smtClean="0">
                <a:solidFill>
                  <a:schemeClr val="accent6"/>
                </a:solidFill>
                <a:cs typeface="+mn-cs"/>
              </a:rPr>
              <a:t>statements, Company data</a:t>
            </a:r>
            <a:endParaRPr lang="en-GB" sz="800" i="1" dirty="0">
              <a:solidFill>
                <a:schemeClr val="accent6"/>
              </a:solidFill>
              <a:cs typeface="+mn-cs"/>
            </a:endParaRPr>
          </a:p>
        </p:txBody>
      </p:sp>
      <p:pic>
        <p:nvPicPr>
          <p:cNvPr id="48" name="Picture 2"/>
          <p:cNvPicPr>
            <a:picLocks noChangeAspect="1" noChangeArrowheads="1"/>
          </p:cNvPicPr>
          <p:nvPr/>
        </p:nvPicPr>
        <p:blipFill>
          <a:blip r:embed="rId4" cstate="print"/>
          <a:srcRect/>
          <a:stretch>
            <a:fillRect/>
          </a:stretch>
        </p:blipFill>
        <p:spPr bwMode="auto">
          <a:xfrm>
            <a:off x="330200" y="4826000"/>
            <a:ext cx="4764088" cy="215423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4"/>
          </p:nvPr>
        </p:nvSpPr>
        <p:spPr>
          <a:xfrm>
            <a:off x="9244013" y="7567613"/>
            <a:ext cx="657225" cy="238125"/>
          </a:xfrm>
        </p:spPr>
        <p:txBody>
          <a:bodyPr/>
          <a:lstStyle/>
          <a:p>
            <a:pPr>
              <a:defRPr/>
            </a:pPr>
            <a:fld id="{649EDA50-EEB0-4A2E-AEBA-9EB679A3E0D0}" type="slidenum">
              <a:rPr lang="en-GB" smtClean="0"/>
              <a:pPr>
                <a:defRPr/>
              </a:pPr>
              <a:t>4</a:t>
            </a:fld>
            <a:endParaRPr lang="en-GB" dirty="0" smtClean="0"/>
          </a:p>
        </p:txBody>
      </p:sp>
      <p:sp>
        <p:nvSpPr>
          <p:cNvPr id="10243" name="Title 1"/>
          <p:cNvSpPr>
            <a:spLocks noGrp="1"/>
          </p:cNvSpPr>
          <p:nvPr>
            <p:ph type="title"/>
          </p:nvPr>
        </p:nvSpPr>
        <p:spPr>
          <a:xfrm>
            <a:off x="476250" y="57150"/>
            <a:ext cx="9148763" cy="760413"/>
          </a:xfrm>
        </p:spPr>
        <p:txBody>
          <a:bodyPr/>
          <a:lstStyle/>
          <a:p>
            <a:r>
              <a:rPr lang="en-GB" smtClean="0"/>
              <a:t>Key Investment Highlights</a:t>
            </a:r>
          </a:p>
        </p:txBody>
      </p:sp>
      <p:sp>
        <p:nvSpPr>
          <p:cNvPr id="21521" name="Rectangle 2"/>
          <p:cNvSpPr>
            <a:spLocks noChangeArrowheads="1"/>
          </p:cNvSpPr>
          <p:nvPr/>
        </p:nvSpPr>
        <p:spPr bwMode="gray">
          <a:xfrm>
            <a:off x="244475" y="966788"/>
            <a:ext cx="2270125" cy="574675"/>
          </a:xfrm>
          <a:prstGeom prst="rect">
            <a:avLst/>
          </a:prstGeom>
          <a:solidFill>
            <a:schemeClr val="accent1"/>
          </a:solidFill>
          <a:ln w="12700">
            <a:noFill/>
            <a:miter lim="800000"/>
            <a:headEnd/>
            <a:tailEnd/>
          </a:ln>
        </p:spPr>
        <p:txBody>
          <a:bodyPr anchor="ctr"/>
          <a:lstStyle/>
          <a:p>
            <a:pPr algn="ctr" defTabSz="1528763" eaLnBrk="0" hangingPunct="0">
              <a:spcBef>
                <a:spcPct val="50000"/>
              </a:spcBef>
              <a:defRPr/>
            </a:pPr>
            <a:r>
              <a:rPr lang="en-US" sz="1200" b="1" dirty="0">
                <a:cs typeface="+mn-cs"/>
              </a:rPr>
              <a:t>Pure crop producer model</a:t>
            </a:r>
          </a:p>
        </p:txBody>
      </p:sp>
      <p:sp>
        <p:nvSpPr>
          <p:cNvPr id="17426" name="Rectangle 4"/>
          <p:cNvSpPr>
            <a:spLocks noChangeArrowheads="1"/>
          </p:cNvSpPr>
          <p:nvPr/>
        </p:nvSpPr>
        <p:spPr bwMode="gray">
          <a:xfrm>
            <a:off x="2863850" y="966788"/>
            <a:ext cx="6927850" cy="571500"/>
          </a:xfrm>
          <a:prstGeom prst="rect">
            <a:avLst/>
          </a:prstGeom>
          <a:solidFill>
            <a:srgbClr val="FFEBC8"/>
          </a:solidFill>
          <a:ln w="12700">
            <a:noFill/>
            <a:miter lim="800000"/>
            <a:headEnd/>
            <a:tailEnd/>
          </a:ln>
        </p:spPr>
        <p:txBody>
          <a:bodyPr lIns="54000" tIns="54000" rIns="54000" bIns="54000" anchor="ctr"/>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Attractive business model focused on crop production, rather than processing or trading</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Approximately </a:t>
            </a:r>
            <a:r>
              <a:rPr lang="en-US" sz="1200" kern="0" dirty="0" smtClean="0">
                <a:solidFill>
                  <a:schemeClr val="accent6"/>
                </a:solidFill>
                <a:latin typeface="+mn-lt"/>
                <a:cs typeface="+mn-cs"/>
              </a:rPr>
              <a:t>90% </a:t>
            </a:r>
            <a:r>
              <a:rPr lang="en-US" sz="1200" kern="0" dirty="0">
                <a:solidFill>
                  <a:schemeClr val="accent6"/>
                </a:solidFill>
                <a:latin typeface="+mn-lt"/>
                <a:cs typeface="+mn-cs"/>
              </a:rPr>
              <a:t>of revenue is attributable to crop production </a:t>
            </a:r>
            <a:r>
              <a:rPr lang="en-US" sz="1200" kern="0" dirty="0" smtClean="0">
                <a:solidFill>
                  <a:schemeClr val="accent6"/>
                </a:solidFill>
                <a:latin typeface="+mn-lt"/>
                <a:cs typeface="+mn-cs"/>
              </a:rPr>
              <a:t>(2011E)</a:t>
            </a:r>
            <a:endParaRPr lang="en-US" sz="1200" kern="0" dirty="0">
              <a:solidFill>
                <a:schemeClr val="accent6"/>
              </a:solidFill>
              <a:latin typeface="+mn-lt"/>
              <a:cs typeface="+mn-cs"/>
            </a:endParaRPr>
          </a:p>
        </p:txBody>
      </p:sp>
      <p:sp>
        <p:nvSpPr>
          <p:cNvPr id="17424" name="Rectangle 6"/>
          <p:cNvSpPr>
            <a:spLocks noChangeArrowheads="1"/>
          </p:cNvSpPr>
          <p:nvPr/>
        </p:nvSpPr>
        <p:spPr bwMode="gray">
          <a:xfrm>
            <a:off x="2863850" y="2859088"/>
            <a:ext cx="6915150" cy="642937"/>
          </a:xfrm>
          <a:prstGeom prst="rect">
            <a:avLst/>
          </a:prstGeom>
          <a:solidFill>
            <a:srgbClr val="C3D7F0"/>
          </a:solidFill>
          <a:ln w="12700">
            <a:noFill/>
            <a:miter lim="800000"/>
            <a:headEnd/>
            <a:tailEnd/>
          </a:ln>
        </p:spPr>
        <p:txBody>
          <a:bodyPr lIns="54000" tIns="54000" rIns="54000" bIns="54000" anchor="ctr"/>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Crop mix composed of basic products for which there is high demand and liquidity </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Crop rotation policy developed in a way that maximizes both productivity and profit potential</a:t>
            </a:r>
          </a:p>
        </p:txBody>
      </p:sp>
      <p:sp>
        <p:nvSpPr>
          <p:cNvPr id="16" name="Rectangle 2"/>
          <p:cNvSpPr>
            <a:spLocks noChangeArrowheads="1"/>
          </p:cNvSpPr>
          <p:nvPr/>
        </p:nvSpPr>
        <p:spPr bwMode="gray">
          <a:xfrm>
            <a:off x="244475" y="2863850"/>
            <a:ext cx="2270125" cy="666750"/>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cs typeface="+mn-cs"/>
              </a:rPr>
              <a:t>Optimal product mix</a:t>
            </a:r>
          </a:p>
        </p:txBody>
      </p:sp>
      <p:sp>
        <p:nvSpPr>
          <p:cNvPr id="18" name="Rectangle 2"/>
          <p:cNvSpPr>
            <a:spLocks noChangeArrowheads="1"/>
          </p:cNvSpPr>
          <p:nvPr/>
        </p:nvSpPr>
        <p:spPr bwMode="gray">
          <a:xfrm>
            <a:off x="244475" y="1574800"/>
            <a:ext cx="2270125" cy="1247775"/>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cs typeface="+mn-cs"/>
              </a:rPr>
              <a:t>High quality land bank</a:t>
            </a:r>
          </a:p>
        </p:txBody>
      </p:sp>
      <p:sp>
        <p:nvSpPr>
          <p:cNvPr id="25" name="Rectangle 2"/>
          <p:cNvSpPr>
            <a:spLocks noChangeArrowheads="1"/>
          </p:cNvSpPr>
          <p:nvPr/>
        </p:nvSpPr>
        <p:spPr bwMode="gray">
          <a:xfrm>
            <a:off x="244475" y="3571875"/>
            <a:ext cx="2270125" cy="666750"/>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t>High efficiency of operations</a:t>
            </a:r>
          </a:p>
        </p:txBody>
      </p:sp>
      <p:sp>
        <p:nvSpPr>
          <p:cNvPr id="26" name="Rectangle 2"/>
          <p:cNvSpPr>
            <a:spLocks noChangeArrowheads="1"/>
          </p:cNvSpPr>
          <p:nvPr/>
        </p:nvSpPr>
        <p:spPr bwMode="gray">
          <a:xfrm>
            <a:off x="244475" y="5235575"/>
            <a:ext cx="2270125" cy="804863"/>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cs typeface="+mn-cs"/>
              </a:rPr>
              <a:t>Benefits from scale</a:t>
            </a:r>
          </a:p>
        </p:txBody>
      </p:sp>
      <p:sp>
        <p:nvSpPr>
          <p:cNvPr id="27" name="Rectangle 2"/>
          <p:cNvSpPr>
            <a:spLocks noChangeArrowheads="1"/>
          </p:cNvSpPr>
          <p:nvPr/>
        </p:nvSpPr>
        <p:spPr bwMode="gray">
          <a:xfrm>
            <a:off x="244475" y="4279900"/>
            <a:ext cx="2270125" cy="923925"/>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cs typeface="+mn-cs"/>
              </a:rPr>
              <a:t>Advantageous logistical infrastructure and storage capacity</a:t>
            </a:r>
          </a:p>
        </p:txBody>
      </p:sp>
      <p:sp>
        <p:nvSpPr>
          <p:cNvPr id="28" name="Rectangle 2"/>
          <p:cNvSpPr>
            <a:spLocks noChangeArrowheads="1"/>
          </p:cNvSpPr>
          <p:nvPr/>
        </p:nvSpPr>
        <p:spPr bwMode="gray">
          <a:xfrm>
            <a:off x="244475" y="6103938"/>
            <a:ext cx="2270125" cy="666750"/>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cs typeface="+mn-cs"/>
              </a:rPr>
              <a:t>Strong management</a:t>
            </a:r>
          </a:p>
        </p:txBody>
      </p:sp>
      <p:sp>
        <p:nvSpPr>
          <p:cNvPr id="10253" name="AutoShape 40"/>
          <p:cNvSpPr>
            <a:spLocks noChangeArrowheads="1"/>
          </p:cNvSpPr>
          <p:nvPr/>
        </p:nvSpPr>
        <p:spPr bwMode="auto">
          <a:xfrm rot="5400000">
            <a:off x="2377282" y="3086894"/>
            <a:ext cx="642937" cy="200025"/>
          </a:xfrm>
          <a:prstGeom prst="triangle">
            <a:avLst>
              <a:gd name="adj" fmla="val 50000"/>
            </a:avLst>
          </a:prstGeom>
          <a:solidFill>
            <a:schemeClr val="accent2"/>
          </a:solidFill>
          <a:ln w="12700" algn="ctr">
            <a:noFill/>
            <a:miter lim="800000"/>
            <a:headEnd/>
            <a:tailEnd/>
          </a:ln>
        </p:spPr>
        <p:txBody>
          <a:bodyPr rot="10800000" vert="eaVert" wrap="none" lIns="54000" tIns="54000" rIns="54000" bIns="54000" anchor="ctr"/>
          <a:lstStyle/>
          <a:p>
            <a:pPr eaLnBrk="0" hangingPunct="0">
              <a:spcBef>
                <a:spcPct val="50000"/>
              </a:spcBef>
            </a:pPr>
            <a:endParaRPr lang="en-US"/>
          </a:p>
        </p:txBody>
      </p:sp>
      <p:sp>
        <p:nvSpPr>
          <p:cNvPr id="10254" name="AutoShape 40"/>
          <p:cNvSpPr>
            <a:spLocks noChangeArrowheads="1"/>
          </p:cNvSpPr>
          <p:nvPr/>
        </p:nvSpPr>
        <p:spPr bwMode="auto">
          <a:xfrm rot="5400000">
            <a:off x="2421732" y="1143794"/>
            <a:ext cx="554037" cy="200025"/>
          </a:xfrm>
          <a:prstGeom prst="triangle">
            <a:avLst>
              <a:gd name="adj" fmla="val 50000"/>
            </a:avLst>
          </a:prstGeom>
          <a:solidFill>
            <a:schemeClr val="accent2"/>
          </a:solidFill>
          <a:ln w="12700" algn="ctr">
            <a:noFill/>
            <a:miter lim="800000"/>
            <a:headEnd/>
            <a:tailEnd/>
          </a:ln>
        </p:spPr>
        <p:txBody>
          <a:bodyPr rot="10800000" vert="eaVert" wrap="none" lIns="54000" tIns="54000" rIns="54000" bIns="54000" anchor="ctr"/>
          <a:lstStyle/>
          <a:p>
            <a:pPr eaLnBrk="0" hangingPunct="0">
              <a:spcBef>
                <a:spcPct val="50000"/>
              </a:spcBef>
            </a:pPr>
            <a:endParaRPr lang="en-US"/>
          </a:p>
        </p:txBody>
      </p:sp>
      <p:sp>
        <p:nvSpPr>
          <p:cNvPr id="10255" name="AutoShape 40"/>
          <p:cNvSpPr>
            <a:spLocks noChangeArrowheads="1"/>
          </p:cNvSpPr>
          <p:nvPr/>
        </p:nvSpPr>
        <p:spPr bwMode="auto">
          <a:xfrm rot="5400000">
            <a:off x="2377282" y="3782219"/>
            <a:ext cx="642937" cy="200025"/>
          </a:xfrm>
          <a:prstGeom prst="triangle">
            <a:avLst>
              <a:gd name="adj" fmla="val 50000"/>
            </a:avLst>
          </a:prstGeom>
          <a:solidFill>
            <a:schemeClr val="accent2"/>
          </a:solidFill>
          <a:ln w="12700" algn="ctr">
            <a:noFill/>
            <a:miter lim="800000"/>
            <a:headEnd/>
            <a:tailEnd/>
          </a:ln>
        </p:spPr>
        <p:txBody>
          <a:bodyPr rot="10800000" vert="eaVert" wrap="none" lIns="54000" tIns="54000" rIns="54000" bIns="54000" anchor="ctr"/>
          <a:lstStyle/>
          <a:p>
            <a:pPr eaLnBrk="0" hangingPunct="0">
              <a:spcBef>
                <a:spcPct val="50000"/>
              </a:spcBef>
            </a:pPr>
            <a:endParaRPr lang="en-US"/>
          </a:p>
        </p:txBody>
      </p:sp>
      <p:sp>
        <p:nvSpPr>
          <p:cNvPr id="10256" name="AutoShape 40"/>
          <p:cNvSpPr>
            <a:spLocks noChangeArrowheads="1"/>
          </p:cNvSpPr>
          <p:nvPr/>
        </p:nvSpPr>
        <p:spPr bwMode="auto">
          <a:xfrm rot="5400000">
            <a:off x="2347119" y="5506244"/>
            <a:ext cx="722313" cy="200025"/>
          </a:xfrm>
          <a:prstGeom prst="triangle">
            <a:avLst>
              <a:gd name="adj" fmla="val 50000"/>
            </a:avLst>
          </a:prstGeom>
          <a:solidFill>
            <a:schemeClr val="accent2"/>
          </a:solidFill>
          <a:ln w="12700" algn="ctr">
            <a:noFill/>
            <a:miter lim="800000"/>
            <a:headEnd/>
            <a:tailEnd/>
          </a:ln>
        </p:spPr>
        <p:txBody>
          <a:bodyPr rot="10800000" vert="eaVert" wrap="none" lIns="54000" tIns="54000" rIns="54000" bIns="54000" anchor="ctr"/>
          <a:lstStyle/>
          <a:p>
            <a:pPr eaLnBrk="0" hangingPunct="0">
              <a:spcBef>
                <a:spcPct val="50000"/>
              </a:spcBef>
            </a:pPr>
            <a:endParaRPr lang="en-US"/>
          </a:p>
        </p:txBody>
      </p:sp>
      <p:sp>
        <p:nvSpPr>
          <p:cNvPr id="10257" name="AutoShape 40"/>
          <p:cNvSpPr>
            <a:spLocks noChangeArrowheads="1"/>
          </p:cNvSpPr>
          <p:nvPr/>
        </p:nvSpPr>
        <p:spPr bwMode="auto">
          <a:xfrm rot="5400000">
            <a:off x="2265363" y="4641850"/>
            <a:ext cx="876300" cy="152400"/>
          </a:xfrm>
          <a:prstGeom prst="triangle">
            <a:avLst>
              <a:gd name="adj" fmla="val 50000"/>
            </a:avLst>
          </a:prstGeom>
          <a:solidFill>
            <a:schemeClr val="accent2"/>
          </a:solidFill>
          <a:ln w="12700" algn="ctr">
            <a:noFill/>
            <a:miter lim="800000"/>
            <a:headEnd/>
            <a:tailEnd/>
          </a:ln>
        </p:spPr>
        <p:txBody>
          <a:bodyPr rot="10800000" vert="eaVert" wrap="none" lIns="54000" tIns="54000" rIns="54000" bIns="54000" anchor="ctr"/>
          <a:lstStyle/>
          <a:p>
            <a:pPr eaLnBrk="0" hangingPunct="0">
              <a:spcBef>
                <a:spcPct val="50000"/>
              </a:spcBef>
            </a:pPr>
            <a:endParaRPr lang="en-US"/>
          </a:p>
        </p:txBody>
      </p:sp>
      <p:sp>
        <p:nvSpPr>
          <p:cNvPr id="10258" name="AutoShape 40"/>
          <p:cNvSpPr>
            <a:spLocks noChangeArrowheads="1"/>
          </p:cNvSpPr>
          <p:nvPr/>
        </p:nvSpPr>
        <p:spPr bwMode="auto">
          <a:xfrm rot="5400000">
            <a:off x="2374107" y="6323806"/>
            <a:ext cx="642938" cy="200025"/>
          </a:xfrm>
          <a:prstGeom prst="triangle">
            <a:avLst>
              <a:gd name="adj" fmla="val 50000"/>
            </a:avLst>
          </a:prstGeom>
          <a:solidFill>
            <a:schemeClr val="accent2"/>
          </a:solidFill>
          <a:ln w="12700" algn="ctr">
            <a:noFill/>
            <a:miter lim="800000"/>
            <a:headEnd/>
            <a:tailEnd/>
          </a:ln>
        </p:spPr>
        <p:txBody>
          <a:bodyPr rot="10800000" vert="eaVert" wrap="none" lIns="54000" tIns="54000" rIns="54000" bIns="54000" anchor="ctr"/>
          <a:lstStyle/>
          <a:p>
            <a:pPr eaLnBrk="0" hangingPunct="0">
              <a:spcBef>
                <a:spcPct val="50000"/>
              </a:spcBef>
            </a:pPr>
            <a:endParaRPr lang="en-US"/>
          </a:p>
        </p:txBody>
      </p:sp>
      <p:sp>
        <p:nvSpPr>
          <p:cNvPr id="10259" name="AutoShape 40"/>
          <p:cNvSpPr>
            <a:spLocks noChangeArrowheads="1"/>
          </p:cNvSpPr>
          <p:nvPr/>
        </p:nvSpPr>
        <p:spPr bwMode="auto">
          <a:xfrm rot="5400000">
            <a:off x="2127251" y="2049462"/>
            <a:ext cx="1181100" cy="238125"/>
          </a:xfrm>
          <a:prstGeom prst="triangle">
            <a:avLst>
              <a:gd name="adj" fmla="val 50000"/>
            </a:avLst>
          </a:prstGeom>
          <a:solidFill>
            <a:schemeClr val="accent2"/>
          </a:solidFill>
          <a:ln w="12700" algn="ctr">
            <a:noFill/>
            <a:miter lim="800000"/>
            <a:headEnd/>
            <a:tailEnd/>
          </a:ln>
        </p:spPr>
        <p:txBody>
          <a:bodyPr rot="10800000" vert="eaVert" wrap="none" lIns="54000" tIns="54000" rIns="54000" bIns="54000" anchor="ctr"/>
          <a:lstStyle/>
          <a:p>
            <a:pPr eaLnBrk="0" hangingPunct="0">
              <a:spcBef>
                <a:spcPct val="50000"/>
              </a:spcBef>
            </a:pPr>
            <a:endParaRPr lang="en-US"/>
          </a:p>
        </p:txBody>
      </p:sp>
      <p:sp>
        <p:nvSpPr>
          <p:cNvPr id="38" name="Rectangle 6"/>
          <p:cNvSpPr>
            <a:spLocks noChangeArrowheads="1"/>
          </p:cNvSpPr>
          <p:nvPr/>
        </p:nvSpPr>
        <p:spPr bwMode="gray">
          <a:xfrm>
            <a:off x="2863850" y="1573213"/>
            <a:ext cx="6915150" cy="1247775"/>
          </a:xfrm>
          <a:prstGeom prst="rect">
            <a:avLst/>
          </a:prstGeom>
          <a:solidFill>
            <a:srgbClr val="C3D7F0"/>
          </a:solidFill>
          <a:ln w="12700">
            <a:noFill/>
            <a:miter lim="800000"/>
            <a:headEnd/>
            <a:tailEnd/>
          </a:ln>
        </p:spPr>
        <p:txBody>
          <a:bodyPr lIns="54000" tIns="54000" rIns="54000" bIns="54000" anchor="ctr"/>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Land bank is located in selected regions of Russia and Ukraine with highly advantageous climate and soil conditions for crop production, which are less prone to weather related damage</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Land bank is composed of separate large clusters, giving a natural hedge against adverse weather conditions and significant efficiencies in cultivating and harvesting </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rPr>
              <a:t>Proximity of land clusters to key transportation routes and sea ports</a:t>
            </a:r>
            <a:endParaRPr lang="en-US" sz="1200" kern="0" dirty="0">
              <a:solidFill>
                <a:schemeClr val="accent6"/>
              </a:solidFill>
              <a:latin typeface="+mn-lt"/>
              <a:cs typeface="+mn-cs"/>
            </a:endParaRPr>
          </a:p>
        </p:txBody>
      </p:sp>
      <p:sp>
        <p:nvSpPr>
          <p:cNvPr id="39" name="Rectangle 6"/>
          <p:cNvSpPr>
            <a:spLocks noChangeArrowheads="1"/>
          </p:cNvSpPr>
          <p:nvPr/>
        </p:nvSpPr>
        <p:spPr bwMode="gray">
          <a:xfrm>
            <a:off x="2863850" y="3540125"/>
            <a:ext cx="6915150" cy="685800"/>
          </a:xfrm>
          <a:prstGeom prst="rect">
            <a:avLst/>
          </a:prstGeom>
          <a:solidFill>
            <a:srgbClr val="C3D7F0"/>
          </a:solidFill>
          <a:ln w="12700">
            <a:noFill/>
            <a:miter lim="800000"/>
            <a:headEnd/>
            <a:tailEnd/>
          </a:ln>
        </p:spPr>
        <p:txBody>
          <a:bodyPr lIns="54000" tIns="54000" rIns="54000" bIns="54000" anchor="ctr"/>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Advanced farming techniques and modern machinery support high efficiency and crop yields </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Significant investments made to maximize land utilization, harvest yields and cost </a:t>
            </a:r>
            <a:r>
              <a:rPr lang="en-US" sz="1200" kern="0" dirty="0">
                <a:solidFill>
                  <a:schemeClr val="accent6"/>
                </a:solidFill>
              </a:rPr>
              <a:t>efficiency </a:t>
            </a:r>
            <a:endParaRPr lang="en-US" sz="1200" kern="0" dirty="0">
              <a:solidFill>
                <a:schemeClr val="accent6"/>
              </a:solidFill>
              <a:latin typeface="+mn-lt"/>
              <a:cs typeface="+mn-cs"/>
            </a:endParaRPr>
          </a:p>
        </p:txBody>
      </p:sp>
      <p:sp>
        <p:nvSpPr>
          <p:cNvPr id="40" name="Rectangle 6"/>
          <p:cNvSpPr>
            <a:spLocks noChangeArrowheads="1"/>
          </p:cNvSpPr>
          <p:nvPr/>
        </p:nvSpPr>
        <p:spPr bwMode="gray">
          <a:xfrm>
            <a:off x="2863850" y="5245100"/>
            <a:ext cx="6915150" cy="790575"/>
          </a:xfrm>
          <a:prstGeom prst="rect">
            <a:avLst/>
          </a:prstGeom>
          <a:solidFill>
            <a:srgbClr val="C3D7F0"/>
          </a:solidFill>
          <a:ln w="12700">
            <a:noFill/>
            <a:miter lim="800000"/>
            <a:headEnd/>
            <a:tailEnd/>
          </a:ln>
        </p:spPr>
        <p:txBody>
          <a:bodyPr lIns="54000" tIns="54000" rIns="54000" bIns="54000" anchor="ctr"/>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The Group’s focus on production and large scale of operations allows it to benefit significantly from economies of scale in (</a:t>
            </a:r>
            <a:r>
              <a:rPr lang="en-US" sz="1200" kern="0" dirty="0" err="1">
                <a:solidFill>
                  <a:schemeClr val="accent6"/>
                </a:solidFill>
                <a:latin typeface="+mn-lt"/>
                <a:cs typeface="+mn-cs"/>
              </a:rPr>
              <a:t>i</a:t>
            </a:r>
            <a:r>
              <a:rPr lang="en-US" sz="1200" kern="0" dirty="0">
                <a:solidFill>
                  <a:schemeClr val="accent6"/>
                </a:solidFill>
                <a:latin typeface="+mn-lt"/>
                <a:cs typeface="+mn-cs"/>
              </a:rPr>
              <a:t>) land acquisition/lease terms, (ii) purchasing power in raw materials (seeds, fertilizers) and machinery, (iii) production, (iv) logistics, and (v) crop pricing</a:t>
            </a:r>
            <a:endParaRPr lang="en-US" dirty="0">
              <a:solidFill>
                <a:schemeClr val="tx1"/>
              </a:solidFill>
            </a:endParaRPr>
          </a:p>
        </p:txBody>
      </p:sp>
      <p:sp>
        <p:nvSpPr>
          <p:cNvPr id="41" name="Rectangle 6"/>
          <p:cNvSpPr>
            <a:spLocks noChangeArrowheads="1"/>
          </p:cNvSpPr>
          <p:nvPr/>
        </p:nvSpPr>
        <p:spPr bwMode="gray">
          <a:xfrm>
            <a:off x="2863850" y="4264025"/>
            <a:ext cx="6915150" cy="942975"/>
          </a:xfrm>
          <a:prstGeom prst="rect">
            <a:avLst/>
          </a:prstGeom>
          <a:solidFill>
            <a:srgbClr val="C3D7F0"/>
          </a:solidFill>
          <a:ln w="12700">
            <a:noFill/>
            <a:miter lim="800000"/>
            <a:headEnd/>
            <a:tailEnd/>
          </a:ln>
        </p:spPr>
        <p:txBody>
          <a:bodyPr lIns="54000" tIns="54000" rIns="54000" bIns="54000" anchor="ctr"/>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Self-sufficiency in silos and on-farm granaries allows crops to be stored during the year and be sold during periods of higher prices</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Strong logistics platform based on a fleet of owned trucks</a:t>
            </a:r>
            <a:endParaRPr lang="en-US" dirty="0">
              <a:solidFill>
                <a:schemeClr val="tx1"/>
              </a:solidFill>
            </a:endParaRPr>
          </a:p>
        </p:txBody>
      </p:sp>
      <p:sp>
        <p:nvSpPr>
          <p:cNvPr id="42" name="Rectangle 6"/>
          <p:cNvSpPr>
            <a:spLocks noChangeArrowheads="1"/>
          </p:cNvSpPr>
          <p:nvPr/>
        </p:nvSpPr>
        <p:spPr bwMode="gray">
          <a:xfrm>
            <a:off x="2863850" y="6097588"/>
            <a:ext cx="6915150" cy="685800"/>
          </a:xfrm>
          <a:prstGeom prst="rect">
            <a:avLst/>
          </a:prstGeom>
          <a:solidFill>
            <a:srgbClr val="C3D7F0"/>
          </a:solidFill>
          <a:ln w="12700">
            <a:noFill/>
            <a:miter lim="800000"/>
            <a:headEnd/>
            <a:tailEnd/>
          </a:ln>
        </p:spPr>
        <p:txBody>
          <a:bodyPr lIns="54000" tIns="54000" rIns="54000" bIns="54000" anchor="ctr"/>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Highly experienced management team  with long track record in agriculture sector and unique knowledge of the business since its inception</a:t>
            </a:r>
          </a:p>
        </p:txBody>
      </p:sp>
      <p:sp>
        <p:nvSpPr>
          <p:cNvPr id="29" name="Rectangle 2"/>
          <p:cNvSpPr>
            <a:spLocks noChangeArrowheads="1"/>
          </p:cNvSpPr>
          <p:nvPr/>
        </p:nvSpPr>
        <p:spPr bwMode="gray">
          <a:xfrm>
            <a:off x="244475" y="6813550"/>
            <a:ext cx="2270125" cy="574675"/>
          </a:xfrm>
          <a:prstGeom prst="rect">
            <a:avLst/>
          </a:prstGeom>
          <a:solidFill>
            <a:schemeClr val="accent6"/>
          </a:solidFill>
          <a:ln w="12700">
            <a:noFill/>
            <a:miter lim="800000"/>
            <a:headEnd/>
            <a:tailEnd/>
          </a:ln>
        </p:spPr>
        <p:txBody>
          <a:bodyPr anchor="ctr"/>
          <a:lstStyle/>
          <a:p>
            <a:pPr algn="ctr" defTabSz="1528763" eaLnBrk="0" hangingPunct="0">
              <a:spcBef>
                <a:spcPct val="50000"/>
              </a:spcBef>
              <a:defRPr/>
            </a:pPr>
            <a:r>
              <a:rPr lang="en-US" sz="1200" b="1" dirty="0">
                <a:cs typeface="+mn-cs"/>
              </a:rPr>
              <a:t>Highly attractive market fundamentals</a:t>
            </a:r>
          </a:p>
        </p:txBody>
      </p:sp>
      <p:sp>
        <p:nvSpPr>
          <p:cNvPr id="10266" name="AutoShape 40"/>
          <p:cNvSpPr>
            <a:spLocks noChangeArrowheads="1"/>
          </p:cNvSpPr>
          <p:nvPr/>
        </p:nvSpPr>
        <p:spPr bwMode="auto">
          <a:xfrm rot="5400000">
            <a:off x="2423319" y="6998494"/>
            <a:ext cx="563563" cy="200025"/>
          </a:xfrm>
          <a:prstGeom prst="triangle">
            <a:avLst>
              <a:gd name="adj" fmla="val 50000"/>
            </a:avLst>
          </a:prstGeom>
          <a:solidFill>
            <a:schemeClr val="accent2"/>
          </a:solidFill>
          <a:ln w="12700" algn="ctr">
            <a:noFill/>
            <a:miter lim="800000"/>
            <a:headEnd/>
            <a:tailEnd/>
          </a:ln>
        </p:spPr>
        <p:txBody>
          <a:bodyPr rot="10800000" vert="eaVert" wrap="none" lIns="54000" tIns="54000" rIns="54000" bIns="54000" anchor="ctr"/>
          <a:lstStyle/>
          <a:p>
            <a:pPr eaLnBrk="0" hangingPunct="0">
              <a:spcBef>
                <a:spcPct val="50000"/>
              </a:spcBef>
            </a:pPr>
            <a:endParaRPr lang="en-US"/>
          </a:p>
        </p:txBody>
      </p:sp>
      <p:sp>
        <p:nvSpPr>
          <p:cNvPr id="30" name="Rectangle 4"/>
          <p:cNvSpPr>
            <a:spLocks noChangeArrowheads="1"/>
          </p:cNvSpPr>
          <p:nvPr/>
        </p:nvSpPr>
        <p:spPr bwMode="gray">
          <a:xfrm>
            <a:off x="2863850" y="6823075"/>
            <a:ext cx="6905625" cy="566738"/>
          </a:xfrm>
          <a:prstGeom prst="rect">
            <a:avLst/>
          </a:prstGeom>
          <a:solidFill>
            <a:srgbClr val="C3D7F0"/>
          </a:solidFill>
          <a:ln w="12700">
            <a:noFill/>
            <a:miter lim="800000"/>
            <a:headEnd/>
            <a:tailEnd/>
          </a:ln>
        </p:spPr>
        <p:txBody>
          <a:bodyPr lIns="54000" tIns="54000" rIns="54000" bIns="54000" anchor="ctr"/>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Surging global demand and prices for grain and oilseeds and limited potential for supply growth promotes price increase trend and supports long-term profitability of the business model</a:t>
            </a:r>
          </a:p>
        </p:txBody>
      </p:sp>
      <p:sp>
        <p:nvSpPr>
          <p:cNvPr id="31" name="Slide Number Placeholder 2"/>
          <p:cNvSpPr txBox="1">
            <a:spLocks/>
          </p:cNvSpPr>
          <p:nvPr/>
        </p:nvSpPr>
        <p:spPr bwMode="black">
          <a:xfrm>
            <a:off x="9223375" y="7102475"/>
            <a:ext cx="663575" cy="238125"/>
          </a:xfrm>
          <a:prstGeom prst="rect">
            <a:avLst/>
          </a:prstGeom>
          <a:noFill/>
          <a:ln w="9525" algn="ctr">
            <a:noFill/>
            <a:miter lim="800000"/>
            <a:headEnd/>
            <a:tailEnd/>
          </a:ln>
        </p:spPr>
        <p:txBody>
          <a:bodyPr lIns="0" tIns="0" rIns="0" bIns="0" anchor="b"/>
          <a:lstStyle/>
          <a:p>
            <a:pPr algn="r" eaLnBrk="0" hangingPunct="0">
              <a:lnSpc>
                <a:spcPts val="800"/>
              </a:lnSpc>
              <a:spcBef>
                <a:spcPct val="50000"/>
              </a:spcBef>
            </a:pPr>
            <a:fld id="{B46E210B-FC9E-4042-B026-4C0D6F0A41C0}" type="slidenum">
              <a:rPr lang="en-GB" sz="1000" b="1">
                <a:solidFill>
                  <a:schemeClr val="accent1"/>
                </a:solidFill>
              </a:rPr>
              <a:pPr algn="r" eaLnBrk="0" hangingPunct="0">
                <a:lnSpc>
                  <a:spcPts val="800"/>
                </a:lnSpc>
                <a:spcBef>
                  <a:spcPct val="50000"/>
                </a:spcBef>
              </a:pPr>
              <a:t>4</a:t>
            </a:fld>
            <a:endParaRPr lang="en-GB" sz="1000" b="1">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txBox="1">
            <a:spLocks noChangeArrowheads="1"/>
          </p:cNvSpPr>
          <p:nvPr/>
        </p:nvSpPr>
        <p:spPr bwMode="auto">
          <a:xfrm>
            <a:off x="304800" y="3857625"/>
            <a:ext cx="9124950" cy="3003550"/>
          </a:xfrm>
          <a:prstGeom prst="rect">
            <a:avLst/>
          </a:prstGeom>
          <a:noFill/>
          <a:ln w="9525">
            <a:noFill/>
            <a:miter lim="800000"/>
            <a:headEnd/>
            <a:tailEnd/>
          </a:ln>
        </p:spPr>
        <p:txBody>
          <a:bodyPr lIns="0" tIns="0" rIns="0" bIns="0"/>
          <a:lstStyle/>
          <a:p>
            <a:pPr marL="142875" lvl="2" indent="-139700" defTabSz="1009650" eaLnBrk="0" hangingPunct="0">
              <a:spcBef>
                <a:spcPts val="300"/>
              </a:spcBef>
              <a:spcAft>
                <a:spcPts val="300"/>
              </a:spcAft>
              <a:buClr>
                <a:schemeClr val="accent2"/>
              </a:buClr>
              <a:buSzPct val="100000"/>
              <a:buFont typeface="Wingdings 3" pitchFamily="18" charset="2"/>
              <a:buChar char=""/>
            </a:pPr>
            <a:r>
              <a:rPr lang="en-US" sz="1200" dirty="0">
                <a:solidFill>
                  <a:srgbClr val="464F6E"/>
                </a:solidFill>
              </a:rPr>
              <a:t>Principal </a:t>
            </a:r>
            <a:r>
              <a:rPr lang="en-US" sz="1200" b="1" dirty="0">
                <a:solidFill>
                  <a:srgbClr val="464F6E"/>
                </a:solidFill>
              </a:rPr>
              <a:t>focus on crop production and only limited crop processing activities</a:t>
            </a:r>
            <a:r>
              <a:rPr lang="en-US" sz="1200" dirty="0">
                <a:solidFill>
                  <a:srgbClr val="464F6E"/>
                </a:solidFill>
              </a:rPr>
              <a:t>, allows it to benefit from:</a:t>
            </a:r>
          </a:p>
          <a:p>
            <a:pPr marL="285750" lvl="3" indent="-141288" defTabSz="1009650" eaLnBrk="0" hangingPunct="0">
              <a:spcBef>
                <a:spcPts val="600"/>
              </a:spcBef>
              <a:spcAft>
                <a:spcPts val="300"/>
              </a:spcAft>
              <a:buClr>
                <a:schemeClr val="accent2"/>
              </a:buClr>
              <a:buSzPct val="100000"/>
              <a:buFontTx/>
              <a:buChar char="–"/>
            </a:pPr>
            <a:r>
              <a:rPr lang="en-US" sz="1200" b="1" dirty="0">
                <a:solidFill>
                  <a:srgbClr val="464F6E"/>
                </a:solidFill>
              </a:rPr>
              <a:t>Highly liquid in-demand products </a:t>
            </a:r>
            <a:r>
              <a:rPr lang="en-US" sz="1200" dirty="0">
                <a:solidFill>
                  <a:srgbClr val="464F6E"/>
                </a:solidFill>
              </a:rPr>
              <a:t>which can be easily sold via local and international commodity markets (subject to export restrictions)</a:t>
            </a:r>
          </a:p>
          <a:p>
            <a:pPr marL="285750" lvl="3" indent="-141288" defTabSz="1009650" eaLnBrk="0" hangingPunct="0">
              <a:spcBef>
                <a:spcPts val="600"/>
              </a:spcBef>
              <a:spcAft>
                <a:spcPts val="300"/>
              </a:spcAft>
              <a:buClr>
                <a:schemeClr val="accent2"/>
              </a:buClr>
              <a:buSzPct val="100000"/>
              <a:buFontTx/>
              <a:buChar char="–"/>
            </a:pPr>
            <a:r>
              <a:rPr lang="en-US" sz="1200" dirty="0">
                <a:solidFill>
                  <a:srgbClr val="464F6E"/>
                </a:solidFill>
              </a:rPr>
              <a:t>Basic commodity products are </a:t>
            </a:r>
            <a:r>
              <a:rPr lang="en-US" sz="1200" b="1" dirty="0">
                <a:solidFill>
                  <a:srgbClr val="464F6E"/>
                </a:solidFill>
              </a:rPr>
              <a:t>not subject to many of the competitive pressures </a:t>
            </a:r>
            <a:r>
              <a:rPr lang="en-US" sz="1200" dirty="0">
                <a:solidFill>
                  <a:srgbClr val="464F6E"/>
                </a:solidFill>
              </a:rPr>
              <a:t>faced by companies focused on food processing</a:t>
            </a:r>
          </a:p>
          <a:p>
            <a:pPr marL="285750" lvl="3" indent="-141288" defTabSz="1009650" eaLnBrk="0" hangingPunct="0">
              <a:spcBef>
                <a:spcPts val="600"/>
              </a:spcBef>
              <a:spcAft>
                <a:spcPts val="300"/>
              </a:spcAft>
              <a:buClr>
                <a:schemeClr val="accent2"/>
              </a:buClr>
              <a:buSzPct val="100000"/>
              <a:buFontTx/>
              <a:buChar char="–"/>
            </a:pPr>
            <a:r>
              <a:rPr lang="en-US" sz="1200" b="1" dirty="0">
                <a:solidFill>
                  <a:srgbClr val="464F6E"/>
                </a:solidFill>
              </a:rPr>
              <a:t>Strong global demand</a:t>
            </a:r>
            <a:r>
              <a:rPr lang="en-US" sz="1200" dirty="0">
                <a:solidFill>
                  <a:srgbClr val="464F6E"/>
                </a:solidFill>
              </a:rPr>
              <a:t> as excess crops not finding sufficient domestic demand at attractive prices may in many cases  be exported (subject to export restrictions)</a:t>
            </a:r>
          </a:p>
          <a:p>
            <a:pPr marL="285750" lvl="3" indent="-141288" defTabSz="1009650" eaLnBrk="0" hangingPunct="0">
              <a:spcBef>
                <a:spcPts val="600"/>
              </a:spcBef>
              <a:spcAft>
                <a:spcPts val="300"/>
              </a:spcAft>
              <a:buClr>
                <a:schemeClr val="accent2"/>
              </a:buClr>
              <a:buSzPct val="100000"/>
              <a:buFontTx/>
              <a:buChar char="–"/>
            </a:pPr>
            <a:r>
              <a:rPr lang="en-US" sz="1200" b="1" dirty="0">
                <a:solidFill>
                  <a:srgbClr val="464F6E"/>
                </a:solidFill>
              </a:rPr>
              <a:t>Natural hedge </a:t>
            </a:r>
            <a:r>
              <a:rPr lang="en-US" sz="1200" dirty="0">
                <a:solidFill>
                  <a:srgbClr val="464F6E"/>
                </a:solidFill>
              </a:rPr>
              <a:t>based on the negative correlation between market prices for agricultural products and the overall harvest volumes</a:t>
            </a:r>
          </a:p>
          <a:p>
            <a:pPr marL="142875" lvl="2" indent="-139700" defTabSz="1009650" eaLnBrk="0" hangingPunct="0">
              <a:spcBef>
                <a:spcPts val="300"/>
              </a:spcBef>
              <a:spcAft>
                <a:spcPts val="300"/>
              </a:spcAft>
              <a:buClr>
                <a:schemeClr val="accent2"/>
              </a:buClr>
              <a:buSzPct val="100000"/>
              <a:buFont typeface="Wingdings 3" pitchFamily="18" charset="2"/>
              <a:buChar char=""/>
            </a:pPr>
            <a:r>
              <a:rPr lang="en-US" sz="1200" b="1" dirty="0">
                <a:solidFill>
                  <a:srgbClr val="464F6E"/>
                </a:solidFill>
              </a:rPr>
              <a:t>Easily scalable business model </a:t>
            </a:r>
            <a:r>
              <a:rPr lang="en-US" sz="1200" dirty="0">
                <a:solidFill>
                  <a:srgbClr val="464F6E"/>
                </a:solidFill>
              </a:rPr>
              <a:t>given access to high quality agricultural land in both Russia and Ukraine close to its existing</a:t>
            </a:r>
          </a:p>
          <a:p>
            <a:pPr marL="142875" lvl="2" indent="-139700" defTabSz="1009650" eaLnBrk="0" hangingPunct="0">
              <a:spcBef>
                <a:spcPts val="300"/>
              </a:spcBef>
              <a:spcAft>
                <a:spcPts val="300"/>
              </a:spcAft>
              <a:buClr>
                <a:schemeClr val="accent2"/>
              </a:buClr>
              <a:buSzPct val="100000"/>
            </a:pPr>
            <a:r>
              <a:rPr lang="en-US" sz="1200" dirty="0">
                <a:solidFill>
                  <a:srgbClr val="464F6E"/>
                </a:solidFill>
              </a:rPr>
              <a:t>	land clusters</a:t>
            </a:r>
          </a:p>
          <a:p>
            <a:pPr marL="142875" lvl="2" indent="-139700" defTabSz="1009650" eaLnBrk="0" hangingPunct="0">
              <a:spcBef>
                <a:spcPts val="300"/>
              </a:spcBef>
              <a:spcAft>
                <a:spcPts val="300"/>
              </a:spcAft>
              <a:buClr>
                <a:schemeClr val="accent2"/>
              </a:buClr>
              <a:buSzPct val="100000"/>
              <a:buFont typeface="Wingdings 3" pitchFamily="18" charset="2"/>
              <a:buChar char=""/>
            </a:pPr>
            <a:r>
              <a:rPr lang="en-US" sz="1200" dirty="0">
                <a:solidFill>
                  <a:srgbClr val="464F6E"/>
                </a:solidFill>
              </a:rPr>
              <a:t>Advantage of </a:t>
            </a:r>
            <a:r>
              <a:rPr lang="en-US" sz="1200" b="1" dirty="0">
                <a:solidFill>
                  <a:srgbClr val="464F6E"/>
                </a:solidFill>
              </a:rPr>
              <a:t>significant tax savings </a:t>
            </a:r>
            <a:r>
              <a:rPr lang="en-US" sz="1200" dirty="0">
                <a:solidFill>
                  <a:srgbClr val="464F6E"/>
                </a:solidFill>
              </a:rPr>
              <a:t>and subsidies available to agricultural producers, which are not generally available to processing businesses</a:t>
            </a:r>
          </a:p>
          <a:p>
            <a:pPr marL="142875" lvl="2" indent="-139700" defTabSz="1009650" eaLnBrk="0" hangingPunct="0">
              <a:spcBef>
                <a:spcPts val="300"/>
              </a:spcBef>
              <a:spcAft>
                <a:spcPts val="300"/>
              </a:spcAft>
              <a:buClr>
                <a:schemeClr val="accent2"/>
              </a:buClr>
              <a:buSzPct val="100000"/>
              <a:buFont typeface="Wingdings 3" pitchFamily="18" charset="2"/>
              <a:buChar char=""/>
            </a:pPr>
            <a:endParaRPr lang="en-US" sz="1200" dirty="0">
              <a:solidFill>
                <a:srgbClr val="464F6E"/>
              </a:solidFill>
            </a:endParaRPr>
          </a:p>
        </p:txBody>
      </p:sp>
      <p:sp>
        <p:nvSpPr>
          <p:cNvPr id="11267" name="Title 6"/>
          <p:cNvSpPr>
            <a:spLocks noGrp="1"/>
          </p:cNvSpPr>
          <p:nvPr>
            <p:ph type="title"/>
          </p:nvPr>
        </p:nvSpPr>
        <p:spPr>
          <a:xfrm>
            <a:off x="476250" y="57150"/>
            <a:ext cx="9148763" cy="760413"/>
          </a:xfrm>
        </p:spPr>
        <p:txBody>
          <a:bodyPr/>
          <a:lstStyle/>
          <a:p>
            <a:r>
              <a:rPr lang="en-US" smtClean="0"/>
              <a:t>Clear Focus on Crop Production</a:t>
            </a:r>
          </a:p>
        </p:txBody>
      </p:sp>
      <p:sp>
        <p:nvSpPr>
          <p:cNvPr id="18" name="Rectangle 3"/>
          <p:cNvSpPr txBox="1">
            <a:spLocks noChangeArrowheads="1"/>
          </p:cNvSpPr>
          <p:nvPr/>
        </p:nvSpPr>
        <p:spPr bwMode="auto">
          <a:xfrm>
            <a:off x="1868488" y="2117725"/>
            <a:ext cx="1414462" cy="1649413"/>
          </a:xfrm>
          <a:prstGeom prst="rect">
            <a:avLst/>
          </a:prstGeom>
          <a:solidFill>
            <a:srgbClr val="E1EBFF"/>
          </a:solidFill>
          <a:ln w="9525">
            <a:noFill/>
            <a:miter lim="800000"/>
            <a:headEnd/>
            <a:tailEnd/>
          </a:ln>
        </p:spPr>
        <p:txBody>
          <a:bodyPr lIns="0" tIns="0" rIns="0" bIns="0"/>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Land search/screening</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Land bank expansion</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Land integration</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Lease rights management</a:t>
            </a:r>
          </a:p>
        </p:txBody>
      </p:sp>
      <p:sp>
        <p:nvSpPr>
          <p:cNvPr id="19" name="Rectangle 3"/>
          <p:cNvSpPr txBox="1">
            <a:spLocks noChangeArrowheads="1"/>
          </p:cNvSpPr>
          <p:nvPr/>
        </p:nvSpPr>
        <p:spPr bwMode="auto">
          <a:xfrm>
            <a:off x="3365500" y="2108200"/>
            <a:ext cx="1416050" cy="1649413"/>
          </a:xfrm>
          <a:prstGeom prst="rect">
            <a:avLst/>
          </a:prstGeom>
          <a:solidFill>
            <a:srgbClr val="E1EBFF"/>
          </a:solidFill>
          <a:ln w="9525">
            <a:noFill/>
            <a:miter lim="800000"/>
            <a:headEnd/>
            <a:tailEnd/>
          </a:ln>
        </p:spPr>
        <p:txBody>
          <a:bodyPr lIns="0" tIns="0" rIns="0" bIns="0"/>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Crop planning</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Cultivation and harvesting</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Supplementary activities</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Production of seeds</a:t>
            </a:r>
          </a:p>
        </p:txBody>
      </p:sp>
      <p:sp>
        <p:nvSpPr>
          <p:cNvPr id="20" name="Rectangle 3"/>
          <p:cNvSpPr txBox="1">
            <a:spLocks noChangeArrowheads="1"/>
          </p:cNvSpPr>
          <p:nvPr/>
        </p:nvSpPr>
        <p:spPr bwMode="auto">
          <a:xfrm>
            <a:off x="4864100" y="2098675"/>
            <a:ext cx="1414463" cy="1649413"/>
          </a:xfrm>
          <a:prstGeom prst="rect">
            <a:avLst/>
          </a:prstGeom>
          <a:solidFill>
            <a:srgbClr val="E1EBFF"/>
          </a:solidFill>
          <a:ln w="9525">
            <a:noFill/>
            <a:miter lim="800000"/>
            <a:headEnd/>
            <a:tailEnd/>
          </a:ln>
        </p:spPr>
        <p:txBody>
          <a:bodyPr lIns="0" tIns="0" rIns="0" bIns="0"/>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In-land silos storages</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rPr>
              <a:t>On-farm storages</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Transportation fleet</a:t>
            </a:r>
          </a:p>
        </p:txBody>
      </p:sp>
      <p:sp>
        <p:nvSpPr>
          <p:cNvPr id="21" name="Rectangle 3"/>
          <p:cNvSpPr txBox="1">
            <a:spLocks noChangeArrowheads="1"/>
          </p:cNvSpPr>
          <p:nvPr/>
        </p:nvSpPr>
        <p:spPr bwMode="auto">
          <a:xfrm>
            <a:off x="6361113" y="2117725"/>
            <a:ext cx="1414462" cy="1649413"/>
          </a:xfrm>
          <a:prstGeom prst="rect">
            <a:avLst/>
          </a:prstGeom>
          <a:solidFill>
            <a:srgbClr val="E1EBFF"/>
          </a:solidFill>
          <a:ln w="9525">
            <a:noFill/>
            <a:miter lim="800000"/>
            <a:headEnd/>
            <a:tailEnd/>
          </a:ln>
        </p:spPr>
        <p:txBody>
          <a:bodyPr lIns="0" tIns="0" rIns="0" bIns="0"/>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Domestic sales</a:t>
            </a:r>
          </a:p>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International sales</a:t>
            </a:r>
          </a:p>
        </p:txBody>
      </p:sp>
      <p:sp>
        <p:nvSpPr>
          <p:cNvPr id="11272" name="Rectangle 3"/>
          <p:cNvSpPr txBox="1">
            <a:spLocks noChangeArrowheads="1"/>
          </p:cNvSpPr>
          <p:nvPr/>
        </p:nvSpPr>
        <p:spPr bwMode="auto">
          <a:xfrm>
            <a:off x="295275" y="6864350"/>
            <a:ext cx="9148763" cy="503238"/>
          </a:xfrm>
          <a:prstGeom prst="rect">
            <a:avLst/>
          </a:prstGeom>
          <a:solidFill>
            <a:schemeClr val="tx2"/>
          </a:solidFill>
          <a:ln w="9525">
            <a:solidFill>
              <a:schemeClr val="bg2"/>
            </a:solidFill>
            <a:miter lim="800000"/>
            <a:headEnd/>
            <a:tailEnd/>
          </a:ln>
        </p:spPr>
        <p:txBody>
          <a:bodyPr lIns="180000" tIns="144000" rIns="180000" bIns="144000" anchor="ctr"/>
          <a:lstStyle/>
          <a:p>
            <a:pPr marL="342900" lvl="2" indent="-342900" algn="ctr" defTabSz="1009650" eaLnBrk="0" hangingPunct="0">
              <a:lnSpc>
                <a:spcPts val="1575"/>
              </a:lnSpc>
              <a:spcBef>
                <a:spcPts val="1388"/>
              </a:spcBef>
              <a:buSzPct val="75000"/>
            </a:pPr>
            <a:r>
              <a:rPr lang="en-US" b="1">
                <a:solidFill>
                  <a:srgbClr val="464F6E"/>
                </a:solidFill>
              </a:rPr>
              <a:t>The Group’s business activities are almost entirely related to crop production</a:t>
            </a:r>
            <a:endParaRPr lang="en-GB" b="1">
              <a:solidFill>
                <a:srgbClr val="464F6E"/>
              </a:solidFill>
            </a:endParaRPr>
          </a:p>
        </p:txBody>
      </p:sp>
      <p:sp>
        <p:nvSpPr>
          <p:cNvPr id="16" name="AutoShape 85"/>
          <p:cNvSpPr>
            <a:spLocks noChangeArrowheads="1"/>
          </p:cNvSpPr>
          <p:nvPr/>
        </p:nvSpPr>
        <p:spPr bwMode="blackWhite">
          <a:xfrm>
            <a:off x="3309938" y="1281113"/>
            <a:ext cx="1847850" cy="785812"/>
          </a:xfrm>
          <a:prstGeom prst="chevron">
            <a:avLst>
              <a:gd name="adj" fmla="val 51168"/>
            </a:avLst>
          </a:prstGeom>
          <a:solidFill>
            <a:schemeClr val="accent6"/>
          </a:solidFill>
          <a:ln w="12700" algn="ctr">
            <a:noFill/>
            <a:miter lim="800000"/>
            <a:headEnd/>
            <a:tailEnd/>
          </a:ln>
          <a:effectLst/>
        </p:spPr>
        <p:txBody>
          <a:bodyPr lIns="96332" tIns="48166" rIns="96332" bIns="48166" anchor="ctr"/>
          <a:lstStyle/>
          <a:p>
            <a:pPr eaLnBrk="0" hangingPunct="0">
              <a:spcBef>
                <a:spcPts val="960"/>
              </a:spcBef>
              <a:spcAft>
                <a:spcPts val="0"/>
              </a:spcAft>
              <a:defRPr/>
            </a:pPr>
            <a:r>
              <a:rPr lang="en-GB" sz="1200" b="1" dirty="0">
                <a:latin typeface="Arial"/>
                <a:cs typeface="Arial"/>
              </a:rPr>
              <a:t>Crop production</a:t>
            </a:r>
          </a:p>
        </p:txBody>
      </p:sp>
      <p:sp>
        <p:nvSpPr>
          <p:cNvPr id="17" name="Pentagon 16"/>
          <p:cNvSpPr/>
          <p:nvPr/>
        </p:nvSpPr>
        <p:spPr bwMode="auto">
          <a:xfrm>
            <a:off x="1816100" y="1279525"/>
            <a:ext cx="1851025" cy="784225"/>
          </a:xfrm>
          <a:prstGeom prst="homePlate">
            <a:avLst/>
          </a:prstGeom>
          <a:solidFill>
            <a:schemeClr val="accent6"/>
          </a:solidFill>
          <a:ln w="12700" algn="ctr">
            <a:noFill/>
            <a:miter lim="800000"/>
            <a:headEnd/>
            <a:tailEnd/>
          </a:ln>
          <a:effectLst/>
        </p:spPr>
        <p:txBody>
          <a:bodyPr lIns="96332" tIns="48166" rIns="96332" bIns="48166" anchor="ctr"/>
          <a:lstStyle/>
          <a:p>
            <a:pPr defTabSz="1009650" eaLnBrk="0" hangingPunct="0">
              <a:spcBef>
                <a:spcPts val="960"/>
              </a:spcBef>
              <a:spcAft>
                <a:spcPts val="0"/>
              </a:spcAft>
              <a:defRPr/>
            </a:pPr>
            <a:r>
              <a:rPr lang="en-GB" sz="1200" b="1" dirty="0">
                <a:latin typeface="Arial"/>
                <a:cs typeface="Arial"/>
              </a:rPr>
              <a:t>Land management</a:t>
            </a:r>
          </a:p>
        </p:txBody>
      </p:sp>
      <p:sp>
        <p:nvSpPr>
          <p:cNvPr id="22" name="TextBox 21"/>
          <p:cNvSpPr txBox="1"/>
          <p:nvPr/>
        </p:nvSpPr>
        <p:spPr>
          <a:xfrm>
            <a:off x="1819275" y="935038"/>
            <a:ext cx="5973763" cy="338137"/>
          </a:xfrm>
          <a:prstGeom prst="rect">
            <a:avLst/>
          </a:prstGeom>
          <a:solidFill>
            <a:srgbClr val="E1EBFF"/>
          </a:solidFill>
        </p:spPr>
        <p:txBody>
          <a:bodyPr>
            <a:spAutoFit/>
          </a:bodyPr>
          <a:lstStyle/>
          <a:p>
            <a:pPr algn="ctr" eaLnBrk="0" hangingPunct="0">
              <a:spcBef>
                <a:spcPct val="50000"/>
              </a:spcBef>
              <a:defRPr/>
            </a:pPr>
            <a:r>
              <a:rPr lang="en-US" sz="1600" b="1" dirty="0">
                <a:solidFill>
                  <a:srgbClr val="464F6E"/>
                </a:solidFill>
              </a:rPr>
              <a:t>Valinor business model</a:t>
            </a:r>
            <a:endParaRPr lang="en-GB" sz="1600" b="1" dirty="0">
              <a:solidFill>
                <a:schemeClr val="accent6"/>
              </a:solidFill>
              <a:cs typeface="+mn-cs"/>
            </a:endParaRPr>
          </a:p>
        </p:txBody>
      </p:sp>
      <p:sp>
        <p:nvSpPr>
          <p:cNvPr id="15373" name="Rectangle 3"/>
          <p:cNvSpPr txBox="1">
            <a:spLocks noChangeArrowheads="1"/>
          </p:cNvSpPr>
          <p:nvPr/>
        </p:nvSpPr>
        <p:spPr bwMode="auto">
          <a:xfrm>
            <a:off x="365125" y="1282700"/>
            <a:ext cx="1414463" cy="777875"/>
          </a:xfrm>
          <a:prstGeom prst="rect">
            <a:avLst/>
          </a:prstGeom>
          <a:solidFill>
            <a:schemeClr val="accent5"/>
          </a:solidFill>
          <a:ln w="12700" algn="ctr">
            <a:noFill/>
            <a:miter lim="800000"/>
            <a:headEnd/>
            <a:tailEnd/>
          </a:ln>
        </p:spPr>
        <p:txBody>
          <a:bodyPr lIns="96332" tIns="48166" rIns="96332" bIns="48166" anchor="ctr"/>
          <a:lstStyle/>
          <a:p>
            <a:pPr marL="142875" lvl="2" indent="-53975" defTabSz="1009650" eaLnBrk="0" hangingPunct="0">
              <a:lnSpc>
                <a:spcPts val="1575"/>
              </a:lnSpc>
              <a:spcBef>
                <a:spcPts val="963"/>
              </a:spcBef>
              <a:buClr>
                <a:schemeClr val="accent2"/>
              </a:buClr>
              <a:buSzPct val="100000"/>
              <a:defRPr/>
            </a:pPr>
            <a:r>
              <a:rPr lang="en-US" sz="1200" b="1" dirty="0">
                <a:solidFill>
                  <a:schemeClr val="accent4"/>
                </a:solidFill>
              </a:rPr>
              <a:t>  Land as investment</a:t>
            </a:r>
          </a:p>
        </p:txBody>
      </p:sp>
      <p:sp>
        <p:nvSpPr>
          <p:cNvPr id="28" name="AutoShape 85"/>
          <p:cNvSpPr>
            <a:spLocks noChangeArrowheads="1"/>
          </p:cNvSpPr>
          <p:nvPr/>
        </p:nvSpPr>
        <p:spPr bwMode="blackWhite">
          <a:xfrm>
            <a:off x="4803775" y="1284288"/>
            <a:ext cx="1849438" cy="785812"/>
          </a:xfrm>
          <a:prstGeom prst="chevron">
            <a:avLst>
              <a:gd name="adj" fmla="val 51168"/>
            </a:avLst>
          </a:prstGeom>
          <a:solidFill>
            <a:schemeClr val="accent6"/>
          </a:solidFill>
          <a:ln w="12700" algn="ctr">
            <a:noFill/>
            <a:miter lim="800000"/>
            <a:headEnd/>
            <a:tailEnd/>
          </a:ln>
          <a:effectLst/>
        </p:spPr>
        <p:txBody>
          <a:bodyPr lIns="96332" tIns="48166" rIns="96332" bIns="48166" anchor="ctr"/>
          <a:lstStyle/>
          <a:p>
            <a:pPr eaLnBrk="0" hangingPunct="0">
              <a:spcBef>
                <a:spcPts val="960"/>
              </a:spcBef>
              <a:spcAft>
                <a:spcPts val="0"/>
              </a:spcAft>
              <a:defRPr/>
            </a:pPr>
            <a:r>
              <a:rPr lang="en-GB" sz="1200" b="1" dirty="0" err="1">
                <a:latin typeface="Arial"/>
                <a:cs typeface="Arial"/>
              </a:rPr>
              <a:t>Infrastruc-ture</a:t>
            </a:r>
            <a:r>
              <a:rPr lang="en-GB" sz="1200" b="1" dirty="0">
                <a:latin typeface="Arial"/>
                <a:cs typeface="Arial"/>
              </a:rPr>
              <a:t> and logistics</a:t>
            </a:r>
          </a:p>
        </p:txBody>
      </p:sp>
      <p:sp>
        <p:nvSpPr>
          <p:cNvPr id="29" name="AutoShape 85"/>
          <p:cNvSpPr>
            <a:spLocks noChangeArrowheads="1"/>
          </p:cNvSpPr>
          <p:nvPr/>
        </p:nvSpPr>
        <p:spPr bwMode="blackWhite">
          <a:xfrm>
            <a:off x="6297613" y="1277938"/>
            <a:ext cx="1849437" cy="785812"/>
          </a:xfrm>
          <a:prstGeom prst="chevron">
            <a:avLst>
              <a:gd name="adj" fmla="val 51168"/>
            </a:avLst>
          </a:prstGeom>
          <a:solidFill>
            <a:schemeClr val="accent6"/>
          </a:solidFill>
          <a:ln w="12700" algn="ctr">
            <a:noFill/>
            <a:miter lim="800000"/>
            <a:headEnd/>
            <a:tailEnd/>
          </a:ln>
          <a:effectLst/>
        </p:spPr>
        <p:txBody>
          <a:bodyPr lIns="96332" tIns="48166" rIns="96332" bIns="48166" anchor="ctr"/>
          <a:lstStyle/>
          <a:p>
            <a:pPr eaLnBrk="0" hangingPunct="0">
              <a:spcBef>
                <a:spcPts val="960"/>
              </a:spcBef>
              <a:spcAft>
                <a:spcPts val="0"/>
              </a:spcAft>
              <a:defRPr/>
            </a:pPr>
            <a:r>
              <a:rPr lang="en-GB" sz="1200" b="1" dirty="0">
                <a:latin typeface="Arial"/>
                <a:cs typeface="Arial"/>
              </a:rPr>
              <a:t>Sales platform</a:t>
            </a:r>
          </a:p>
        </p:txBody>
      </p:sp>
      <p:sp>
        <p:nvSpPr>
          <p:cNvPr id="15376" name="AutoShape 85"/>
          <p:cNvSpPr>
            <a:spLocks noChangeArrowheads="1"/>
          </p:cNvSpPr>
          <p:nvPr/>
        </p:nvSpPr>
        <p:spPr bwMode="blackWhite">
          <a:xfrm>
            <a:off x="7793038" y="1281113"/>
            <a:ext cx="2106612" cy="785812"/>
          </a:xfrm>
          <a:prstGeom prst="chevron">
            <a:avLst>
              <a:gd name="adj" fmla="val 51171"/>
            </a:avLst>
          </a:prstGeom>
          <a:solidFill>
            <a:schemeClr val="accent5"/>
          </a:solidFill>
          <a:ln w="12700" algn="ctr">
            <a:noFill/>
            <a:miter lim="800000"/>
            <a:headEnd/>
            <a:tailEnd/>
          </a:ln>
        </p:spPr>
        <p:txBody>
          <a:bodyPr lIns="96332" tIns="48166" rIns="96332" bIns="48166" anchor="ctr"/>
          <a:lstStyle/>
          <a:p>
            <a:pPr marL="142875" lvl="2" indent="-53975" defTabSz="1009650" eaLnBrk="0" hangingPunct="0">
              <a:lnSpc>
                <a:spcPts val="1575"/>
              </a:lnSpc>
              <a:spcBef>
                <a:spcPts val="963"/>
              </a:spcBef>
              <a:buClr>
                <a:schemeClr val="accent2"/>
              </a:buClr>
              <a:buSzPct val="100000"/>
              <a:defRPr/>
            </a:pPr>
            <a:r>
              <a:rPr lang="en-GB" sz="1200" b="1" dirty="0">
                <a:solidFill>
                  <a:schemeClr val="accent4"/>
                </a:solidFill>
              </a:rPr>
              <a:t>Processing</a:t>
            </a:r>
          </a:p>
        </p:txBody>
      </p:sp>
      <p:cxnSp>
        <p:nvCxnSpPr>
          <p:cNvPr id="23" name="Straight Connector 22"/>
          <p:cNvCxnSpPr/>
          <p:nvPr/>
        </p:nvCxnSpPr>
        <p:spPr bwMode="auto">
          <a:xfrm>
            <a:off x="377825" y="1252538"/>
            <a:ext cx="9104313"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34" name="Multiply 33"/>
          <p:cNvSpPr/>
          <p:nvPr/>
        </p:nvSpPr>
        <p:spPr bwMode="auto">
          <a:xfrm>
            <a:off x="517525" y="1679575"/>
            <a:ext cx="1171575" cy="2295525"/>
          </a:xfrm>
          <a:prstGeom prst="mathMultiply">
            <a:avLst/>
          </a:prstGeom>
          <a:solidFill>
            <a:schemeClr val="bg1"/>
          </a:solidFill>
          <a:ln w="12700" cap="flat" cmpd="sng" algn="ctr">
            <a:solidFill>
              <a:srgbClr val="FFFFFF"/>
            </a:solidFill>
            <a:prstDash val="solid"/>
            <a:round/>
            <a:headEnd type="none" w="med" len="med"/>
            <a:tailEnd type="none" w="med" len="med"/>
          </a:ln>
          <a:effectLst/>
        </p:spPr>
        <p:txBody>
          <a:bodyPr anchor="ctr" anchorCtr="1"/>
          <a:lstStyle/>
          <a:p>
            <a:pPr algn="ctr" defTabSz="1009650" eaLnBrk="0" hangingPunct="0">
              <a:spcBef>
                <a:spcPct val="50000"/>
              </a:spcBef>
              <a:defRPr/>
            </a:pPr>
            <a:endParaRPr lang="en-US" sz="800" dirty="0">
              <a:solidFill>
                <a:srgbClr val="000000"/>
              </a:solidFill>
            </a:endParaRPr>
          </a:p>
        </p:txBody>
      </p:sp>
      <p:sp>
        <p:nvSpPr>
          <p:cNvPr id="26" name="Rectangle 3"/>
          <p:cNvSpPr txBox="1">
            <a:spLocks noChangeArrowheads="1"/>
          </p:cNvSpPr>
          <p:nvPr/>
        </p:nvSpPr>
        <p:spPr bwMode="auto">
          <a:xfrm>
            <a:off x="371475" y="2120900"/>
            <a:ext cx="1414463" cy="1649413"/>
          </a:xfrm>
          <a:prstGeom prst="rect">
            <a:avLst/>
          </a:prstGeom>
          <a:solidFill>
            <a:schemeClr val="bg1">
              <a:lumMod val="95000"/>
            </a:schemeClr>
          </a:solidFill>
          <a:ln w="9525">
            <a:noFill/>
            <a:miter lim="800000"/>
            <a:headEnd/>
            <a:tailEnd/>
          </a:ln>
        </p:spPr>
        <p:txBody>
          <a:bodyPr lIns="0" tIns="0" rIns="0" bIns="0"/>
          <a:lstStyle/>
          <a:p>
            <a:pPr marL="142875" lvl="2" indent="-139700" defTabSz="1009650" eaLnBrk="0" hangingPunct="0">
              <a:lnSpc>
                <a:spcPts val="1575"/>
              </a:lnSpc>
              <a:spcBef>
                <a:spcPts val="300"/>
              </a:spcBef>
              <a:spcAft>
                <a:spcPts val="0"/>
              </a:spcAft>
              <a:buClr>
                <a:schemeClr val="accent2"/>
              </a:buClr>
              <a:buSzPct val="100000"/>
              <a:buFont typeface="Wingdings 3" pitchFamily="18" charset="2"/>
              <a:buChar char=""/>
              <a:defRPr/>
            </a:pPr>
            <a:r>
              <a:rPr lang="en-US" sz="1200" kern="0" dirty="0">
                <a:solidFill>
                  <a:schemeClr val="accent6"/>
                </a:solidFill>
                <a:latin typeface="+mn-lt"/>
                <a:cs typeface="+mn-cs"/>
              </a:rPr>
              <a:t>Not Valinor’s strategic focus:</a:t>
            </a:r>
          </a:p>
          <a:p>
            <a:pPr marL="285750" lvl="3" indent="-141288" defTabSz="1009650" eaLnBrk="0" hangingPunct="0">
              <a:lnSpc>
                <a:spcPts val="1575"/>
              </a:lnSpc>
              <a:spcBef>
                <a:spcPts val="600"/>
              </a:spcBef>
              <a:spcAft>
                <a:spcPts val="0"/>
              </a:spcAft>
              <a:buClr>
                <a:schemeClr val="accent2"/>
              </a:buClr>
              <a:buSzPct val="100000"/>
              <a:buFontTx/>
              <a:buChar char="–"/>
              <a:defRPr/>
            </a:pPr>
            <a:r>
              <a:rPr lang="en-US" sz="1200" dirty="0">
                <a:solidFill>
                  <a:srgbClr val="464F6E"/>
                </a:solidFill>
              </a:rPr>
              <a:t>87% of land portfolio leased</a:t>
            </a:r>
          </a:p>
          <a:p>
            <a:pPr marL="285750" lvl="3" indent="-141288" defTabSz="1009650" eaLnBrk="0" hangingPunct="0">
              <a:lnSpc>
                <a:spcPts val="1575"/>
              </a:lnSpc>
              <a:spcBef>
                <a:spcPts val="600"/>
              </a:spcBef>
              <a:spcAft>
                <a:spcPts val="0"/>
              </a:spcAft>
              <a:buClr>
                <a:schemeClr val="accent2"/>
              </a:buClr>
              <a:buSzPct val="100000"/>
              <a:buFontTx/>
              <a:buChar char="–"/>
              <a:defRPr/>
            </a:pPr>
            <a:r>
              <a:rPr lang="en-US" sz="1200" dirty="0" smtClean="0">
                <a:solidFill>
                  <a:srgbClr val="464F6E"/>
                </a:solidFill>
              </a:rPr>
              <a:t>46,917 </a:t>
            </a:r>
            <a:r>
              <a:rPr lang="en-US" sz="1200" dirty="0">
                <a:solidFill>
                  <a:srgbClr val="464F6E"/>
                </a:solidFill>
              </a:rPr>
              <a:t>ha of land owned</a:t>
            </a:r>
          </a:p>
        </p:txBody>
      </p:sp>
      <p:sp>
        <p:nvSpPr>
          <p:cNvPr id="32" name="Rectangle 3"/>
          <p:cNvSpPr txBox="1">
            <a:spLocks noChangeArrowheads="1"/>
          </p:cNvSpPr>
          <p:nvPr/>
        </p:nvSpPr>
        <p:spPr bwMode="auto">
          <a:xfrm>
            <a:off x="7858125" y="2124075"/>
            <a:ext cx="1817688" cy="1649413"/>
          </a:xfrm>
          <a:prstGeom prst="rect">
            <a:avLst/>
          </a:prstGeom>
          <a:solidFill>
            <a:schemeClr val="bg1">
              <a:lumMod val="95000"/>
            </a:schemeClr>
          </a:solidFill>
          <a:ln w="9525">
            <a:noFill/>
            <a:miter lim="800000"/>
            <a:headEnd/>
            <a:tailEnd/>
          </a:ln>
        </p:spPr>
        <p:txBody>
          <a:bodyPr lIns="0" tIns="0" rIns="0" bIns="0"/>
          <a:lstStyle/>
          <a:p>
            <a:pPr marL="142875" lvl="2" indent="-139700" defTabSz="1009650" eaLnBrk="0" hangingPunct="0">
              <a:lnSpc>
                <a:spcPts val="1575"/>
              </a:lnSpc>
              <a:spcBef>
                <a:spcPts val="300"/>
              </a:spcBef>
              <a:spcAft>
                <a:spcPts val="300"/>
              </a:spcAft>
              <a:buClr>
                <a:schemeClr val="accent2"/>
              </a:buClr>
              <a:buSzPct val="100000"/>
              <a:buFont typeface="Wingdings 3" pitchFamily="18" charset="2"/>
              <a:buChar char=""/>
              <a:defRPr/>
            </a:pPr>
            <a:r>
              <a:rPr lang="en-US" sz="1200" kern="0" dirty="0">
                <a:solidFill>
                  <a:schemeClr val="accent6"/>
                </a:solidFill>
                <a:latin typeface="+mn-lt"/>
                <a:cs typeface="+mn-cs"/>
              </a:rPr>
              <a:t>Not Valinor’s strategic focus:</a:t>
            </a:r>
          </a:p>
          <a:p>
            <a:pPr marL="285750" lvl="3" indent="-141288" defTabSz="1009650" eaLnBrk="0" hangingPunct="0">
              <a:lnSpc>
                <a:spcPts val="1575"/>
              </a:lnSpc>
              <a:spcBef>
                <a:spcPts val="0"/>
              </a:spcBef>
              <a:spcAft>
                <a:spcPts val="0"/>
              </a:spcAft>
              <a:buClr>
                <a:schemeClr val="accent2"/>
              </a:buClr>
              <a:buSzPct val="100000"/>
              <a:buFontTx/>
              <a:buChar char="–"/>
              <a:defRPr/>
            </a:pPr>
            <a:r>
              <a:rPr lang="en-US" sz="1200" dirty="0" smtClean="0">
                <a:solidFill>
                  <a:srgbClr val="464F6E"/>
                </a:solidFill>
              </a:rPr>
              <a:t>90% </a:t>
            </a:r>
            <a:r>
              <a:rPr lang="en-US" sz="1200" dirty="0">
                <a:solidFill>
                  <a:srgbClr val="464F6E"/>
                </a:solidFill>
              </a:rPr>
              <a:t>of revenue from crop production</a:t>
            </a:r>
          </a:p>
          <a:p>
            <a:pPr marL="285750" lvl="3" indent="-141288" defTabSz="1009650" eaLnBrk="0" hangingPunct="0">
              <a:lnSpc>
                <a:spcPts val="1575"/>
              </a:lnSpc>
              <a:spcBef>
                <a:spcPts val="600"/>
              </a:spcBef>
              <a:spcAft>
                <a:spcPts val="300"/>
              </a:spcAft>
              <a:buClr>
                <a:schemeClr val="accent2"/>
              </a:buClr>
              <a:buSzPct val="100000"/>
              <a:buFontTx/>
              <a:buChar char="–"/>
              <a:defRPr/>
            </a:pPr>
            <a:r>
              <a:rPr lang="en-US" sz="1200" dirty="0" smtClean="0">
                <a:solidFill>
                  <a:srgbClr val="464F6E"/>
                </a:solidFill>
              </a:rPr>
              <a:t>4% </a:t>
            </a:r>
            <a:r>
              <a:rPr lang="en-US" sz="1200" dirty="0">
                <a:solidFill>
                  <a:srgbClr val="464F6E"/>
                </a:solidFill>
              </a:rPr>
              <a:t>of revenue from food processing and livestock breeding</a:t>
            </a:r>
          </a:p>
        </p:txBody>
      </p:sp>
      <p:sp>
        <p:nvSpPr>
          <p:cNvPr id="24" name="Footer Placeholder 23"/>
          <p:cNvSpPr>
            <a:spLocks noGrp="1"/>
          </p:cNvSpPr>
          <p:nvPr>
            <p:ph type="ftr" sz="quarter" idx="10"/>
          </p:nvPr>
        </p:nvSpPr>
        <p:spPr/>
        <p:txBody>
          <a:bodyPr/>
          <a:lstStyle/>
          <a:p>
            <a:pPr>
              <a:defRPr/>
            </a:pPr>
            <a:r>
              <a:rPr lang="en-GB" smtClean="0"/>
              <a:t>11BLD0222_Client template 2</a:t>
            </a:r>
            <a:endParaRPr lang="en-GB" dirty="0"/>
          </a:p>
        </p:txBody>
      </p:sp>
      <p:sp>
        <p:nvSpPr>
          <p:cNvPr id="11285" name="Slide Number Placeholder 2"/>
          <p:cNvSpPr txBox="1">
            <a:spLocks/>
          </p:cNvSpPr>
          <p:nvPr/>
        </p:nvSpPr>
        <p:spPr bwMode="black">
          <a:xfrm>
            <a:off x="9223375" y="7102475"/>
            <a:ext cx="663575" cy="238125"/>
          </a:xfrm>
          <a:prstGeom prst="rect">
            <a:avLst/>
          </a:prstGeom>
          <a:noFill/>
          <a:ln w="9525" algn="ctr">
            <a:noFill/>
            <a:miter lim="800000"/>
            <a:headEnd/>
            <a:tailEnd/>
          </a:ln>
        </p:spPr>
        <p:txBody>
          <a:bodyPr lIns="0" tIns="0" rIns="0" bIns="0" anchor="b"/>
          <a:lstStyle/>
          <a:p>
            <a:pPr algn="r" eaLnBrk="0" hangingPunct="0">
              <a:lnSpc>
                <a:spcPts val="800"/>
              </a:lnSpc>
              <a:spcBef>
                <a:spcPct val="50000"/>
              </a:spcBef>
            </a:pPr>
            <a:fld id="{3CFB0E56-4580-4D12-AC50-0C5998489270}" type="slidenum">
              <a:rPr lang="en-GB" sz="1000" b="1">
                <a:solidFill>
                  <a:schemeClr val="accent1"/>
                </a:solidFill>
              </a:rPr>
              <a:pPr algn="r" eaLnBrk="0" hangingPunct="0">
                <a:lnSpc>
                  <a:spcPts val="800"/>
                </a:lnSpc>
                <a:spcBef>
                  <a:spcPct val="50000"/>
                </a:spcBef>
              </a:pPr>
              <a:t>5</a:t>
            </a:fld>
            <a:endParaRPr lang="en-GB" sz="1000" b="1">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599" y="1231900"/>
            <a:ext cx="4106863" cy="1962150"/>
          </a:xfrm>
          <a:prstGeom prst="rect">
            <a:avLst/>
          </a:prstGeom>
          <a:noFill/>
          <a:ln w="9525">
            <a:noFill/>
            <a:miter lim="800000"/>
            <a:headEnd/>
            <a:tailEnd/>
          </a:ln>
          <a:effectLst/>
        </p:spPr>
      </p:pic>
      <p:sp>
        <p:nvSpPr>
          <p:cNvPr id="12290" name="Title 6"/>
          <p:cNvSpPr>
            <a:spLocks noGrp="1"/>
          </p:cNvSpPr>
          <p:nvPr>
            <p:ph type="title"/>
          </p:nvPr>
        </p:nvSpPr>
        <p:spPr>
          <a:xfrm>
            <a:off x="476250" y="57150"/>
            <a:ext cx="9148763" cy="760413"/>
          </a:xfrm>
        </p:spPr>
        <p:txBody>
          <a:bodyPr/>
          <a:lstStyle/>
          <a:p>
            <a:r>
              <a:rPr lang="en-US" smtClean="0"/>
              <a:t>High Quality Land Bank</a:t>
            </a:r>
          </a:p>
        </p:txBody>
      </p:sp>
      <p:cxnSp>
        <p:nvCxnSpPr>
          <p:cNvPr id="6" name="Straight Connector 5"/>
          <p:cNvCxnSpPr/>
          <p:nvPr/>
        </p:nvCxnSpPr>
        <p:spPr bwMode="auto">
          <a:xfrm>
            <a:off x="5349875" y="1198563"/>
            <a:ext cx="4503738"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7" name="TextBox 6"/>
          <p:cNvSpPr txBox="1"/>
          <p:nvPr/>
        </p:nvSpPr>
        <p:spPr>
          <a:xfrm>
            <a:off x="5349875" y="900113"/>
            <a:ext cx="4503738" cy="338137"/>
          </a:xfrm>
          <a:prstGeom prst="rect">
            <a:avLst/>
          </a:prstGeom>
          <a:noFill/>
        </p:spPr>
        <p:txBody>
          <a:bodyPr>
            <a:spAutoFit/>
          </a:bodyPr>
          <a:lstStyle/>
          <a:p>
            <a:pPr algn="ctr" eaLnBrk="0" hangingPunct="0">
              <a:spcBef>
                <a:spcPct val="50000"/>
              </a:spcBef>
              <a:defRPr/>
            </a:pPr>
            <a:r>
              <a:rPr lang="en-GB" sz="1600" b="1" dirty="0">
                <a:solidFill>
                  <a:schemeClr val="accent6"/>
                </a:solidFill>
                <a:cs typeface="+mn-cs"/>
              </a:rPr>
              <a:t>Russia, map of operations</a:t>
            </a:r>
          </a:p>
        </p:txBody>
      </p:sp>
      <p:cxnSp>
        <p:nvCxnSpPr>
          <p:cNvPr id="8" name="Straight Connector 7"/>
          <p:cNvCxnSpPr/>
          <p:nvPr/>
        </p:nvCxnSpPr>
        <p:spPr bwMode="auto">
          <a:xfrm>
            <a:off x="5378450" y="4211638"/>
            <a:ext cx="4503738"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9" name="TextBox 8"/>
          <p:cNvSpPr txBox="1"/>
          <p:nvPr/>
        </p:nvSpPr>
        <p:spPr>
          <a:xfrm>
            <a:off x="5378450" y="3865563"/>
            <a:ext cx="4503738" cy="338137"/>
          </a:xfrm>
          <a:prstGeom prst="rect">
            <a:avLst/>
          </a:prstGeom>
          <a:noFill/>
        </p:spPr>
        <p:txBody>
          <a:bodyPr>
            <a:spAutoFit/>
          </a:bodyPr>
          <a:lstStyle/>
          <a:p>
            <a:pPr algn="ctr" eaLnBrk="0" hangingPunct="0">
              <a:spcBef>
                <a:spcPct val="50000"/>
              </a:spcBef>
              <a:defRPr/>
            </a:pPr>
            <a:r>
              <a:rPr lang="fr-FR" sz="1600" b="1">
                <a:solidFill>
                  <a:schemeClr val="accent6"/>
                </a:solidFill>
                <a:cs typeface="+mn-cs"/>
              </a:rPr>
              <a:t>Ukraine, </a:t>
            </a:r>
            <a:r>
              <a:rPr lang="en-GB" sz="1600" b="1" dirty="0">
                <a:solidFill>
                  <a:schemeClr val="accent6"/>
                </a:solidFill>
                <a:cs typeface="+mn-cs"/>
              </a:rPr>
              <a:t>map of operations</a:t>
            </a:r>
          </a:p>
        </p:txBody>
      </p:sp>
      <p:sp>
        <p:nvSpPr>
          <p:cNvPr id="12295" name="Rectangle 3"/>
          <p:cNvSpPr txBox="1">
            <a:spLocks noChangeArrowheads="1"/>
          </p:cNvSpPr>
          <p:nvPr/>
        </p:nvSpPr>
        <p:spPr bwMode="auto">
          <a:xfrm>
            <a:off x="203200" y="3373438"/>
            <a:ext cx="4999038" cy="3525837"/>
          </a:xfrm>
          <a:prstGeom prst="rect">
            <a:avLst/>
          </a:prstGeom>
          <a:noFill/>
          <a:ln w="9525">
            <a:noFill/>
            <a:miter lim="800000"/>
            <a:headEnd/>
            <a:tailEnd/>
          </a:ln>
        </p:spPr>
        <p:txBody>
          <a:bodyPr lIns="0" tIns="0" rIns="0" bIns="0"/>
          <a:lstStyle/>
          <a:p>
            <a:pPr marL="142875" lvl="2" indent="-139700" defTabSz="1009650" eaLnBrk="0" hangingPunct="0">
              <a:spcBef>
                <a:spcPts val="200"/>
              </a:spcBef>
              <a:spcAft>
                <a:spcPts val="200"/>
              </a:spcAft>
              <a:buClr>
                <a:schemeClr val="accent2"/>
              </a:buClr>
              <a:buSzPct val="100000"/>
              <a:buFont typeface="Wingdings 3" pitchFamily="18" charset="2"/>
              <a:buChar char=""/>
            </a:pPr>
            <a:r>
              <a:rPr lang="en-US" sz="1200" dirty="0">
                <a:solidFill>
                  <a:srgbClr val="464F6E"/>
                </a:solidFill>
              </a:rPr>
              <a:t>Land bank of 358 </a:t>
            </a:r>
            <a:r>
              <a:rPr lang="en-US" sz="1200" dirty="0" err="1">
                <a:solidFill>
                  <a:srgbClr val="464F6E"/>
                </a:solidFill>
              </a:rPr>
              <a:t>ths</a:t>
            </a:r>
            <a:r>
              <a:rPr lang="en-US" sz="1200" dirty="0">
                <a:solidFill>
                  <a:srgbClr val="464F6E"/>
                </a:solidFill>
              </a:rPr>
              <a:t> hectares, 66% in Russia and 34% in Ukraine:</a:t>
            </a:r>
          </a:p>
          <a:p>
            <a:pPr marL="285750" lvl="3" indent="-141288" defTabSz="1009650" eaLnBrk="0" hangingPunct="0">
              <a:spcBef>
                <a:spcPts val="200"/>
              </a:spcBef>
              <a:spcAft>
                <a:spcPts val="200"/>
              </a:spcAft>
              <a:buClr>
                <a:schemeClr val="accent2"/>
              </a:buClr>
              <a:buSzPct val="100000"/>
              <a:buFontTx/>
              <a:buChar char="–"/>
            </a:pPr>
            <a:r>
              <a:rPr lang="en-US" sz="1200" dirty="0">
                <a:solidFill>
                  <a:srgbClr val="464F6E"/>
                </a:solidFill>
              </a:rPr>
              <a:t>Rostov, Stavropol and Krasnodar regions in Russia</a:t>
            </a:r>
          </a:p>
          <a:p>
            <a:pPr marL="285750" lvl="3" indent="-141288" defTabSz="1009650" eaLnBrk="0" hangingPunct="0">
              <a:spcBef>
                <a:spcPts val="200"/>
              </a:spcBef>
              <a:spcAft>
                <a:spcPts val="200"/>
              </a:spcAft>
              <a:buClr>
                <a:schemeClr val="accent2"/>
              </a:buClr>
              <a:buSzPct val="100000"/>
              <a:buFontTx/>
              <a:buChar char="–"/>
            </a:pPr>
            <a:r>
              <a:rPr lang="en-US" sz="1200" dirty="0">
                <a:solidFill>
                  <a:srgbClr val="464F6E"/>
                </a:solidFill>
              </a:rPr>
              <a:t>Vinnitsa, Sumy, Poltava, </a:t>
            </a:r>
            <a:r>
              <a:rPr lang="en-US" sz="1200" dirty="0" err="1">
                <a:solidFill>
                  <a:srgbClr val="464F6E"/>
                </a:solidFill>
              </a:rPr>
              <a:t>Cherkasy</a:t>
            </a:r>
            <a:r>
              <a:rPr lang="en-US" sz="1200" dirty="0">
                <a:solidFill>
                  <a:srgbClr val="464F6E"/>
                </a:solidFill>
              </a:rPr>
              <a:t>, </a:t>
            </a:r>
            <a:r>
              <a:rPr lang="en-US" sz="1200" dirty="0" err="1">
                <a:solidFill>
                  <a:srgbClr val="464F6E"/>
                </a:solidFill>
              </a:rPr>
              <a:t>Mykolaiv</a:t>
            </a:r>
            <a:r>
              <a:rPr lang="en-US" sz="1200" dirty="0">
                <a:solidFill>
                  <a:srgbClr val="464F6E"/>
                </a:solidFill>
              </a:rPr>
              <a:t> and Kherson in Ukraine</a:t>
            </a:r>
          </a:p>
          <a:p>
            <a:pPr marL="142875" lvl="2" indent="-139700" defTabSz="1009650" eaLnBrk="0" hangingPunct="0">
              <a:spcBef>
                <a:spcPts val="200"/>
              </a:spcBef>
              <a:spcAft>
                <a:spcPts val="200"/>
              </a:spcAft>
              <a:buClr>
                <a:schemeClr val="accent2"/>
              </a:buClr>
              <a:buSzPct val="100000"/>
              <a:buFont typeface="Wingdings 3" pitchFamily="18" charset="2"/>
              <a:buChar char=""/>
            </a:pPr>
            <a:r>
              <a:rPr lang="en-US" sz="1200" dirty="0">
                <a:solidFill>
                  <a:srgbClr val="464F6E"/>
                </a:solidFill>
              </a:rPr>
              <a:t>High quality land characterized by:</a:t>
            </a:r>
          </a:p>
          <a:p>
            <a:pPr marL="285750" lvl="3" indent="-141288" defTabSz="1009650" eaLnBrk="0" hangingPunct="0">
              <a:spcBef>
                <a:spcPts val="200"/>
              </a:spcBef>
              <a:spcAft>
                <a:spcPts val="200"/>
              </a:spcAft>
              <a:buClr>
                <a:schemeClr val="accent2"/>
              </a:buClr>
              <a:buSzPct val="100000"/>
              <a:buFontTx/>
              <a:buChar char="–"/>
            </a:pPr>
            <a:r>
              <a:rPr lang="en-US" sz="1200" b="1" dirty="0">
                <a:solidFill>
                  <a:srgbClr val="464F6E"/>
                </a:solidFill>
              </a:rPr>
              <a:t>High </a:t>
            </a:r>
            <a:r>
              <a:rPr lang="en-US" sz="1200" dirty="0">
                <a:solidFill>
                  <a:srgbClr val="464F6E"/>
                </a:solidFill>
              </a:rPr>
              <a:t>relative current and potentially achievable </a:t>
            </a:r>
            <a:r>
              <a:rPr lang="en-US" sz="1200" b="1" dirty="0">
                <a:solidFill>
                  <a:srgbClr val="464F6E"/>
                </a:solidFill>
              </a:rPr>
              <a:t>crop yields</a:t>
            </a:r>
            <a:endParaRPr lang="en-US" sz="1200" dirty="0">
              <a:solidFill>
                <a:srgbClr val="464F6E"/>
              </a:solidFill>
            </a:endParaRPr>
          </a:p>
          <a:p>
            <a:pPr marL="285750" lvl="3" indent="-141288" defTabSz="1009650" eaLnBrk="0" hangingPunct="0">
              <a:spcBef>
                <a:spcPts val="200"/>
              </a:spcBef>
              <a:spcAft>
                <a:spcPts val="200"/>
              </a:spcAft>
              <a:buClr>
                <a:schemeClr val="accent2"/>
              </a:buClr>
              <a:buSzPct val="100000"/>
              <a:buFontTx/>
              <a:buChar char="–"/>
            </a:pPr>
            <a:r>
              <a:rPr lang="en-US" sz="1200" dirty="0">
                <a:solidFill>
                  <a:srgbClr val="464F6E"/>
                </a:solidFill>
              </a:rPr>
              <a:t>Favorable </a:t>
            </a:r>
            <a:r>
              <a:rPr lang="en-US" sz="1200" b="1" dirty="0">
                <a:solidFill>
                  <a:srgbClr val="464F6E"/>
                </a:solidFill>
              </a:rPr>
              <a:t>weather and climate conditions</a:t>
            </a:r>
          </a:p>
          <a:p>
            <a:pPr marL="285750" lvl="3" indent="-141288" defTabSz="1009650" eaLnBrk="0" hangingPunct="0">
              <a:spcBef>
                <a:spcPts val="200"/>
              </a:spcBef>
              <a:spcAft>
                <a:spcPts val="200"/>
              </a:spcAft>
              <a:buClr>
                <a:schemeClr val="accent2"/>
              </a:buClr>
              <a:buSzPct val="100000"/>
              <a:buFontTx/>
              <a:buChar char="–"/>
            </a:pPr>
            <a:r>
              <a:rPr lang="en-US" sz="1200" b="1" dirty="0">
                <a:solidFill>
                  <a:srgbClr val="464F6E"/>
                </a:solidFill>
              </a:rPr>
              <a:t>Fertile “black earth” soil</a:t>
            </a:r>
            <a:endParaRPr lang="ru-RU" sz="1200" b="1" dirty="0">
              <a:solidFill>
                <a:srgbClr val="464F6E"/>
              </a:solidFill>
            </a:endParaRPr>
          </a:p>
          <a:p>
            <a:pPr marL="285750" lvl="3" indent="-141288" defTabSz="1009650" eaLnBrk="0" hangingPunct="0">
              <a:spcBef>
                <a:spcPts val="200"/>
              </a:spcBef>
              <a:spcAft>
                <a:spcPts val="200"/>
              </a:spcAft>
              <a:buClr>
                <a:schemeClr val="accent2"/>
              </a:buClr>
              <a:buSzPct val="100000"/>
              <a:buFontTx/>
              <a:buChar char="–"/>
            </a:pPr>
            <a:r>
              <a:rPr lang="en-US" sz="1200" b="1" dirty="0">
                <a:solidFill>
                  <a:srgbClr val="464F6E"/>
                </a:solidFill>
              </a:rPr>
              <a:t>Regional diversification</a:t>
            </a:r>
            <a:endParaRPr lang="en-US" sz="1200" dirty="0">
              <a:solidFill>
                <a:srgbClr val="464F6E"/>
              </a:solidFill>
            </a:endParaRPr>
          </a:p>
          <a:p>
            <a:pPr marL="285750" lvl="3" indent="-141288" defTabSz="1009650" eaLnBrk="0" hangingPunct="0">
              <a:spcBef>
                <a:spcPts val="200"/>
              </a:spcBef>
              <a:spcAft>
                <a:spcPts val="200"/>
              </a:spcAft>
              <a:buClr>
                <a:schemeClr val="accent2"/>
              </a:buClr>
              <a:buSzPct val="100000"/>
              <a:buFontTx/>
              <a:buChar char="–"/>
            </a:pPr>
            <a:r>
              <a:rPr lang="en-US" sz="1200" dirty="0">
                <a:solidFill>
                  <a:srgbClr val="464F6E"/>
                </a:solidFill>
              </a:rPr>
              <a:t>Slight differential in harvest timing allowing for optional machinery and resource usage and </a:t>
            </a:r>
            <a:r>
              <a:rPr lang="en-US" sz="1200" b="1" dirty="0">
                <a:solidFill>
                  <a:srgbClr val="464F6E"/>
                </a:solidFill>
              </a:rPr>
              <a:t>cost savings</a:t>
            </a:r>
          </a:p>
          <a:p>
            <a:pPr marL="285750" lvl="3" indent="-141288" defTabSz="1009650" eaLnBrk="0" hangingPunct="0">
              <a:spcBef>
                <a:spcPts val="200"/>
              </a:spcBef>
              <a:spcAft>
                <a:spcPts val="200"/>
              </a:spcAft>
              <a:buClr>
                <a:schemeClr val="accent2"/>
              </a:buClr>
              <a:buSzPct val="100000"/>
              <a:buFontTx/>
              <a:buChar char="–"/>
            </a:pPr>
            <a:r>
              <a:rPr lang="en-US" sz="1200" dirty="0">
                <a:solidFill>
                  <a:srgbClr val="464F6E"/>
                </a:solidFill>
              </a:rPr>
              <a:t>Concentrated in seven </a:t>
            </a:r>
            <a:r>
              <a:rPr lang="en-US" sz="1200" b="1" dirty="0">
                <a:solidFill>
                  <a:srgbClr val="464F6E"/>
                </a:solidFill>
              </a:rPr>
              <a:t>compact clusters</a:t>
            </a:r>
          </a:p>
          <a:p>
            <a:pPr marL="285750" lvl="3" indent="-141288" defTabSz="1009650" eaLnBrk="0" hangingPunct="0">
              <a:spcBef>
                <a:spcPts val="200"/>
              </a:spcBef>
              <a:spcAft>
                <a:spcPts val="200"/>
              </a:spcAft>
              <a:buClr>
                <a:schemeClr val="accent2"/>
              </a:buClr>
              <a:buSzPct val="100000"/>
              <a:buFontTx/>
              <a:buChar char="–"/>
            </a:pPr>
            <a:r>
              <a:rPr lang="en-US" sz="1200" dirty="0">
                <a:solidFill>
                  <a:srgbClr val="464F6E"/>
                </a:solidFill>
              </a:rPr>
              <a:t>Proximity to </a:t>
            </a:r>
            <a:r>
              <a:rPr lang="en-US" sz="1200" b="1" dirty="0">
                <a:solidFill>
                  <a:srgbClr val="464F6E"/>
                </a:solidFill>
              </a:rPr>
              <a:t>export routes </a:t>
            </a:r>
            <a:r>
              <a:rPr lang="en-US" sz="1200" dirty="0">
                <a:solidFill>
                  <a:srgbClr val="464F6E"/>
                </a:solidFill>
              </a:rPr>
              <a:t>and major domestic customers</a:t>
            </a:r>
          </a:p>
          <a:p>
            <a:pPr marL="285750" lvl="3" indent="-141288" defTabSz="1009650" eaLnBrk="0" hangingPunct="0">
              <a:spcBef>
                <a:spcPts val="200"/>
              </a:spcBef>
              <a:spcAft>
                <a:spcPts val="200"/>
              </a:spcAft>
              <a:buClr>
                <a:schemeClr val="accent2"/>
              </a:buClr>
              <a:buSzPct val="100000"/>
              <a:buFontTx/>
              <a:buChar char="–"/>
            </a:pPr>
            <a:r>
              <a:rPr lang="en-US" sz="1200" b="1" dirty="0">
                <a:solidFill>
                  <a:srgbClr val="464F6E"/>
                </a:solidFill>
              </a:rPr>
              <a:t>Historically specialized </a:t>
            </a:r>
            <a:r>
              <a:rPr lang="en-US" sz="1200" dirty="0">
                <a:solidFill>
                  <a:srgbClr val="464F6E"/>
                </a:solidFill>
              </a:rPr>
              <a:t>agricultural regions with the availability of a skilled workforce, supplies of raw materials and relevant logistics developed over many years, as well as agro focused government support and regulatory environment</a:t>
            </a:r>
          </a:p>
        </p:txBody>
      </p:sp>
      <p:sp>
        <p:nvSpPr>
          <p:cNvPr id="12" name="Rectangle 3"/>
          <p:cNvSpPr txBox="1">
            <a:spLocks noChangeArrowheads="1"/>
          </p:cNvSpPr>
          <p:nvPr/>
        </p:nvSpPr>
        <p:spPr bwMode="auto">
          <a:xfrm>
            <a:off x="215900" y="6958013"/>
            <a:ext cx="9324975" cy="485775"/>
          </a:xfrm>
          <a:prstGeom prst="rect">
            <a:avLst/>
          </a:prstGeom>
          <a:solidFill>
            <a:schemeClr val="tx2"/>
          </a:solidFill>
          <a:ln w="9525">
            <a:solidFill>
              <a:schemeClr val="bg2"/>
            </a:solidFill>
            <a:miter lim="800000"/>
            <a:headEnd/>
            <a:tailEnd/>
          </a:ln>
        </p:spPr>
        <p:txBody>
          <a:bodyPr lIns="180000" tIns="144000" rIns="180000" bIns="144000" anchor="ctr"/>
          <a:lstStyle/>
          <a:p>
            <a:pPr marL="342900" lvl="2" indent="-342900" algn="ctr" defTabSz="1009650" eaLnBrk="0" hangingPunct="0">
              <a:lnSpc>
                <a:spcPts val="1575"/>
              </a:lnSpc>
              <a:spcBef>
                <a:spcPts val="1388"/>
              </a:spcBef>
              <a:buSzPct val="75000"/>
              <a:defRPr/>
            </a:pPr>
            <a:r>
              <a:rPr lang="en-GB" b="1" dirty="0">
                <a:solidFill>
                  <a:schemeClr val="accent6"/>
                </a:solidFill>
                <a:cs typeface="+mn-cs"/>
              </a:rPr>
              <a:t>The Group’s land portfolio is located in regions with highly advantageous climate and soil conditions with high crop yields while land clusters are also close to major export routes and domestic customers </a:t>
            </a:r>
          </a:p>
        </p:txBody>
      </p:sp>
      <p:pic>
        <p:nvPicPr>
          <p:cNvPr id="12297" name="Picture 2"/>
          <p:cNvPicPr>
            <a:picLocks noChangeAspect="1" noChangeArrowheads="1"/>
          </p:cNvPicPr>
          <p:nvPr/>
        </p:nvPicPr>
        <p:blipFill>
          <a:blip r:embed="rId3" cstate="print"/>
          <a:srcRect/>
          <a:stretch>
            <a:fillRect/>
          </a:stretch>
        </p:blipFill>
        <p:spPr bwMode="auto">
          <a:xfrm>
            <a:off x="5430838" y="1230313"/>
            <a:ext cx="4333875" cy="2700337"/>
          </a:xfrm>
          <a:prstGeom prst="rect">
            <a:avLst/>
          </a:prstGeom>
          <a:noFill/>
          <a:ln w="9525">
            <a:noFill/>
            <a:miter lim="800000"/>
            <a:headEnd/>
            <a:tailEnd/>
          </a:ln>
        </p:spPr>
      </p:pic>
      <p:pic>
        <p:nvPicPr>
          <p:cNvPr id="12298" name="Picture 3"/>
          <p:cNvPicPr>
            <a:picLocks noChangeAspect="1" noChangeArrowheads="1"/>
          </p:cNvPicPr>
          <p:nvPr/>
        </p:nvPicPr>
        <p:blipFill>
          <a:blip r:embed="rId4" cstate="print"/>
          <a:srcRect/>
          <a:stretch>
            <a:fillRect/>
          </a:stretch>
        </p:blipFill>
        <p:spPr bwMode="auto">
          <a:xfrm>
            <a:off x="5462588" y="4225925"/>
            <a:ext cx="4302125" cy="2698750"/>
          </a:xfrm>
          <a:prstGeom prst="rect">
            <a:avLst/>
          </a:prstGeom>
          <a:noFill/>
          <a:ln w="9525">
            <a:noFill/>
            <a:miter lim="800000"/>
            <a:headEnd/>
            <a:tailEnd/>
          </a:ln>
        </p:spPr>
      </p:pic>
      <p:sp>
        <p:nvSpPr>
          <p:cNvPr id="12299" name="Slide Number Placeholder 2"/>
          <p:cNvSpPr txBox="1">
            <a:spLocks/>
          </p:cNvSpPr>
          <p:nvPr/>
        </p:nvSpPr>
        <p:spPr bwMode="black">
          <a:xfrm>
            <a:off x="9223375" y="7102475"/>
            <a:ext cx="663575" cy="238125"/>
          </a:xfrm>
          <a:prstGeom prst="rect">
            <a:avLst/>
          </a:prstGeom>
          <a:noFill/>
          <a:ln w="9525" algn="ctr">
            <a:noFill/>
            <a:miter lim="800000"/>
            <a:headEnd/>
            <a:tailEnd/>
          </a:ln>
        </p:spPr>
        <p:txBody>
          <a:bodyPr lIns="0" tIns="0" rIns="0" bIns="0" anchor="b"/>
          <a:lstStyle/>
          <a:p>
            <a:pPr algn="r" eaLnBrk="0" hangingPunct="0">
              <a:lnSpc>
                <a:spcPts val="800"/>
              </a:lnSpc>
              <a:spcBef>
                <a:spcPct val="50000"/>
              </a:spcBef>
            </a:pPr>
            <a:fld id="{B72CE6AC-3B8E-4817-82B5-FA2BEF0F751E}" type="slidenum">
              <a:rPr lang="en-GB" sz="1000" b="1">
                <a:solidFill>
                  <a:schemeClr val="accent1"/>
                </a:solidFill>
              </a:rPr>
              <a:pPr algn="r" eaLnBrk="0" hangingPunct="0">
                <a:lnSpc>
                  <a:spcPts val="800"/>
                </a:lnSpc>
                <a:spcBef>
                  <a:spcPct val="50000"/>
                </a:spcBef>
              </a:pPr>
              <a:t>6</a:t>
            </a:fld>
            <a:endParaRPr lang="en-GB" sz="1000" b="1">
              <a:solidFill>
                <a:schemeClr val="accent1"/>
              </a:solidFill>
            </a:endParaRPr>
          </a:p>
        </p:txBody>
      </p:sp>
      <p:sp>
        <p:nvSpPr>
          <p:cNvPr id="13" name="TextBox 12"/>
          <p:cNvSpPr txBox="1"/>
          <p:nvPr/>
        </p:nvSpPr>
        <p:spPr>
          <a:xfrm>
            <a:off x="485775" y="884238"/>
            <a:ext cx="4503738" cy="338137"/>
          </a:xfrm>
          <a:prstGeom prst="rect">
            <a:avLst/>
          </a:prstGeom>
          <a:noFill/>
        </p:spPr>
        <p:txBody>
          <a:bodyPr>
            <a:spAutoFit/>
          </a:bodyPr>
          <a:lstStyle/>
          <a:p>
            <a:pPr algn="ctr" eaLnBrk="0" hangingPunct="0">
              <a:spcBef>
                <a:spcPct val="50000"/>
              </a:spcBef>
              <a:defRPr/>
            </a:pPr>
            <a:r>
              <a:rPr lang="en-GB" sz="1600" b="1" dirty="0">
                <a:solidFill>
                  <a:schemeClr val="accent6"/>
                </a:solidFill>
                <a:cs typeface="+mn-cs"/>
              </a:rPr>
              <a:t>Land under control</a:t>
            </a:r>
          </a:p>
        </p:txBody>
      </p:sp>
      <p:cxnSp>
        <p:nvCxnSpPr>
          <p:cNvPr id="14" name="Straight Connector 13"/>
          <p:cNvCxnSpPr/>
          <p:nvPr/>
        </p:nvCxnSpPr>
        <p:spPr bwMode="auto">
          <a:xfrm>
            <a:off x="476250" y="1200150"/>
            <a:ext cx="4503738"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12302" name="Text Box 30"/>
          <p:cNvSpPr txBox="1">
            <a:spLocks noChangeArrowheads="1"/>
          </p:cNvSpPr>
          <p:nvPr/>
        </p:nvSpPr>
        <p:spPr bwMode="blackGray">
          <a:xfrm>
            <a:off x="752475" y="3111500"/>
            <a:ext cx="2713038" cy="161925"/>
          </a:xfrm>
          <a:prstGeom prst="rect">
            <a:avLst/>
          </a:prstGeom>
          <a:noFill/>
          <a:ln w="9525">
            <a:noFill/>
            <a:miter lim="800000"/>
            <a:headEnd/>
            <a:tailEnd/>
          </a:ln>
        </p:spPr>
        <p:txBody>
          <a:bodyPr lIns="0" tIns="18963" rIns="75852" bIns="18963" anchor="b">
            <a:spAutoFit/>
          </a:bodyPr>
          <a:lstStyle/>
          <a:p>
            <a:pPr marL="606425" indent="-606425" eaLnBrk="0" hangingPunct="0">
              <a:spcBef>
                <a:spcPct val="50000"/>
              </a:spcBef>
            </a:pPr>
            <a:r>
              <a:rPr lang="en-GB" sz="800" i="1">
                <a:solidFill>
                  <a:srgbClr val="464F6E"/>
                </a:solidFill>
              </a:rPr>
              <a:t>Source: </a:t>
            </a:r>
            <a:r>
              <a:rPr lang="en-US" sz="800" i="1">
                <a:solidFill>
                  <a:srgbClr val="464F6E"/>
                </a:solidFill>
              </a:rPr>
              <a:t>Management accounts</a:t>
            </a:r>
            <a:endParaRPr lang="en-GB" sz="800" i="1">
              <a:solidFill>
                <a:srgbClr val="464F6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 y="923925"/>
          <a:ext cx="10077451" cy="4828752"/>
        </p:xfrm>
        <a:graphic>
          <a:graphicData uri="http://schemas.openxmlformats.org/drawingml/2006/table">
            <a:tbl>
              <a:tblPr firstRow="1" bandRow="1">
                <a:tableStyleId>{5C22544A-7EE6-4342-B048-85BDC9FD1C3A}</a:tableStyleId>
              </a:tblPr>
              <a:tblGrid>
                <a:gridCol w="988579"/>
                <a:gridCol w="1049771"/>
                <a:gridCol w="681701"/>
                <a:gridCol w="1947199"/>
                <a:gridCol w="911747"/>
                <a:gridCol w="887116"/>
                <a:gridCol w="1059191"/>
                <a:gridCol w="998666"/>
                <a:gridCol w="1553481"/>
              </a:tblGrid>
              <a:tr h="444319">
                <a:tc gridSpan="2">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en-US" sz="1200" dirty="0" smtClean="0"/>
                        <a:t>Product</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algn="ctr">
                        <a:lnSpc>
                          <a:spcPct val="80000"/>
                        </a:lnSpc>
                      </a:pPr>
                      <a:r>
                        <a:rPr lang="en-US" sz="1200" b="1" kern="1200" dirty="0" smtClean="0">
                          <a:solidFill>
                            <a:schemeClr val="lt1"/>
                          </a:solidFill>
                          <a:latin typeface="+mn-lt"/>
                          <a:ea typeface="+mn-ea"/>
                          <a:cs typeface="+mn-cs"/>
                        </a:rPr>
                        <a:t>% of 2011E revenue</a:t>
                      </a:r>
                      <a:endParaRPr lang="en-US" sz="1200" b="1" kern="1200" baseline="30000" dirty="0" smtClean="0">
                        <a:solidFill>
                          <a:schemeClr val="lt1"/>
                        </a:solidFill>
                        <a:latin typeface="+mn-lt"/>
                        <a:ea typeface="+mn-ea"/>
                        <a:cs typeface="+mn-cs"/>
                      </a:endParaRPr>
                    </a:p>
                  </a:txBody>
                  <a:tcPr marL="45720" marR="45720"/>
                </a:tc>
                <a:tc>
                  <a:txBody>
                    <a:bodyPr/>
                    <a:lstStyle/>
                    <a:p>
                      <a:pPr algn="ctr"/>
                      <a:r>
                        <a:rPr lang="en-US" sz="1200" b="1" kern="1200" dirty="0" smtClean="0">
                          <a:solidFill>
                            <a:schemeClr val="lt1"/>
                          </a:solidFill>
                          <a:latin typeface="+mn-lt"/>
                          <a:ea typeface="+mn-ea"/>
                          <a:cs typeface="+mn-cs"/>
                        </a:rPr>
                        <a:t>Major</a:t>
                      </a:r>
                      <a:r>
                        <a:rPr lang="en-US" sz="1200" b="1" kern="1200" baseline="0" dirty="0" smtClean="0">
                          <a:solidFill>
                            <a:schemeClr val="lt1"/>
                          </a:solidFill>
                          <a:latin typeface="+mn-lt"/>
                          <a:ea typeface="+mn-ea"/>
                          <a:cs typeface="+mn-cs"/>
                        </a:rPr>
                        <a:t> use</a:t>
                      </a:r>
                      <a:endParaRPr lang="en-US" sz="1200" b="1" kern="1200" dirty="0" smtClean="0">
                        <a:solidFill>
                          <a:schemeClr val="lt1"/>
                        </a:solidFill>
                        <a:latin typeface="+mn-lt"/>
                        <a:ea typeface="+mn-ea"/>
                        <a:cs typeface="+mn-cs"/>
                      </a:endParaRPr>
                    </a:p>
                  </a:txBody>
                  <a:tcPr/>
                </a:tc>
                <a:tc>
                  <a:txBody>
                    <a:bodyPr/>
                    <a:lstStyle/>
                    <a:p>
                      <a:pPr algn="ctr"/>
                      <a:r>
                        <a:rPr lang="en-US" sz="1200" b="1" kern="1200" dirty="0" smtClean="0">
                          <a:solidFill>
                            <a:schemeClr val="lt1"/>
                          </a:solidFill>
                          <a:latin typeface="+mn-lt"/>
                          <a:ea typeface="+mn-ea"/>
                          <a:cs typeface="+mn-cs"/>
                        </a:rPr>
                        <a:t>Domestic markets</a:t>
                      </a:r>
                    </a:p>
                  </a:txBody>
                  <a:tcPr/>
                </a:tc>
                <a:tc>
                  <a:txBody>
                    <a:bodyPr/>
                    <a:lstStyle/>
                    <a:p>
                      <a:pPr algn="ctr"/>
                      <a:r>
                        <a:rPr lang="en-US" sz="1200" b="1" kern="1200" dirty="0" smtClean="0">
                          <a:solidFill>
                            <a:schemeClr val="lt1"/>
                          </a:solidFill>
                          <a:latin typeface="+mn-lt"/>
                          <a:ea typeface="+mn-ea"/>
                          <a:cs typeface="+mn-cs"/>
                        </a:rPr>
                        <a:t>Export markets</a:t>
                      </a:r>
                    </a:p>
                  </a:txBody>
                  <a:tcPr/>
                </a:tc>
                <a:tc>
                  <a:txBody>
                    <a:bodyPr/>
                    <a:lstStyle/>
                    <a:p>
                      <a:pPr algn="ctr"/>
                      <a:r>
                        <a:rPr lang="en-US" sz="1200" dirty="0" smtClean="0"/>
                        <a:t>Seeding</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Harvest-</a:t>
                      </a:r>
                      <a:r>
                        <a:rPr lang="en-US" sz="1200" dirty="0" err="1" smtClean="0"/>
                        <a:t>ing</a:t>
                      </a:r>
                      <a:endParaRPr lang="en-US" sz="1200" dirty="0"/>
                    </a:p>
                  </a:txBody>
                  <a:tcPr/>
                </a:tc>
                <a:tc>
                  <a:txBody>
                    <a:bodyPr/>
                    <a:lstStyle/>
                    <a:p>
                      <a:pPr algn="ctr"/>
                      <a:r>
                        <a:rPr lang="en-US" sz="1200" dirty="0" smtClean="0"/>
                        <a:t>Sales</a:t>
                      </a:r>
                      <a:endParaRPr lang="en-US" sz="1200" dirty="0"/>
                    </a:p>
                  </a:txBody>
                  <a:tcPr/>
                </a:tc>
              </a:tr>
              <a:tr h="716400">
                <a:tc>
                  <a:txBody>
                    <a:bodyPr/>
                    <a:lstStyle/>
                    <a:p>
                      <a:endParaRPr lang="en-US" dirty="0"/>
                    </a:p>
                  </a:txBody>
                  <a:tcPr/>
                </a:tc>
                <a:tc>
                  <a:txBody>
                    <a:bodyPr/>
                    <a:lstStyle/>
                    <a:p>
                      <a:r>
                        <a:rPr lang="en-US" sz="1400" b="1" kern="1200" dirty="0" smtClean="0">
                          <a:solidFill>
                            <a:schemeClr val="dk1"/>
                          </a:solidFill>
                          <a:latin typeface="+mn-lt"/>
                          <a:ea typeface="+mn-ea"/>
                          <a:cs typeface="+mn-cs"/>
                        </a:rPr>
                        <a:t>Winter</a:t>
                      </a:r>
                      <a:r>
                        <a:rPr lang="en-US" sz="1400" b="1" kern="1200" baseline="0" dirty="0" smtClean="0">
                          <a:solidFill>
                            <a:schemeClr val="dk1"/>
                          </a:solidFill>
                          <a:latin typeface="+mn-lt"/>
                          <a:ea typeface="+mn-ea"/>
                          <a:cs typeface="+mn-cs"/>
                        </a:rPr>
                        <a:t> w</a:t>
                      </a:r>
                      <a:r>
                        <a:rPr lang="en-US" sz="1400" b="1" kern="1200" dirty="0" smtClean="0">
                          <a:solidFill>
                            <a:schemeClr val="dk1"/>
                          </a:solidFill>
                          <a:latin typeface="+mn-lt"/>
                          <a:ea typeface="+mn-ea"/>
                          <a:cs typeface="+mn-cs"/>
                        </a:rPr>
                        <a:t>heat</a:t>
                      </a:r>
                      <a:endParaRPr lang="en-US" sz="1400" b="1" dirty="0"/>
                    </a:p>
                  </a:txBody>
                  <a:tcPr anchor="ctr"/>
                </a:tc>
                <a:tc>
                  <a:txBody>
                    <a:bodyPr/>
                    <a:lstStyle/>
                    <a:p>
                      <a:pPr algn="ctr">
                        <a:spcBef>
                          <a:spcPts val="1200"/>
                        </a:spcBef>
                      </a:pPr>
                      <a:r>
                        <a:rPr lang="en-US" sz="1000" kern="0" dirty="0" smtClean="0">
                          <a:solidFill>
                            <a:schemeClr val="accent6"/>
                          </a:solidFill>
                          <a:latin typeface="+mn-lt"/>
                          <a:ea typeface="+mn-ea"/>
                          <a:cs typeface="Arial" charset="0"/>
                        </a:rPr>
                        <a:t>52%</a:t>
                      </a:r>
                      <a:endParaRPr lang="en-US" sz="1000" kern="0" dirty="0">
                        <a:solidFill>
                          <a:schemeClr val="accent6"/>
                        </a:solidFill>
                        <a:latin typeface="+mn-lt"/>
                        <a:ea typeface="+mn-ea"/>
                        <a:cs typeface="Arial" charset="0"/>
                      </a:endParaRPr>
                    </a:p>
                  </a:txBody>
                  <a:tcPr/>
                </a:tc>
                <a:tc>
                  <a:txBody>
                    <a:bodyPr/>
                    <a:lstStyle/>
                    <a:p>
                      <a:pPr marL="142875" marR="0" lvl="2" indent="-139700" algn="l" defTabSz="1009650" rtl="0" eaLnBrk="0" fontAlgn="base" latinLnBrk="0" hangingPunct="0">
                        <a:lnSpc>
                          <a:spcPts val="1575"/>
                        </a:lnSpc>
                        <a:spcBef>
                          <a:spcPts val="300"/>
                        </a:spcBef>
                        <a:spcAft>
                          <a:spcPts val="300"/>
                        </a:spcAft>
                        <a:buClr>
                          <a:schemeClr val="accent2"/>
                        </a:buClr>
                        <a:buSzPct val="100000"/>
                        <a:buFont typeface="Wingdings 3" pitchFamily="18" charset="2"/>
                        <a:buChar char=""/>
                        <a:tabLst/>
                        <a:defRPr/>
                      </a:pPr>
                      <a:r>
                        <a:rPr lang="en-US" sz="1000" kern="0" dirty="0" smtClean="0">
                          <a:solidFill>
                            <a:schemeClr val="accent6"/>
                          </a:solidFill>
                          <a:latin typeface="+mn-lt"/>
                          <a:ea typeface="+mn-ea"/>
                          <a:cs typeface="Arial" charset="0"/>
                        </a:rPr>
                        <a:t>Mainly for food and livestock feed</a:t>
                      </a:r>
                    </a:p>
                  </a:txBody>
                  <a:tcPr/>
                </a:tc>
                <a:tc>
                  <a:txBody>
                    <a:bodyPr/>
                    <a:lstStyle/>
                    <a:p>
                      <a:pPr algn="ctr"/>
                      <a:r>
                        <a:rPr lang="en-US" sz="1000" b="1" dirty="0" smtClean="0"/>
                        <a:t>V</a:t>
                      </a:r>
                      <a:endParaRPr lang="en-US" sz="1000" b="1" dirty="0"/>
                    </a:p>
                  </a:txBody>
                  <a:tcPr anchor="ctr"/>
                </a:tc>
                <a:tc>
                  <a:txBody>
                    <a:bodyPr/>
                    <a:lstStyle/>
                    <a:p>
                      <a:endParaRPr lang="en-US" sz="1000" dirty="0"/>
                    </a:p>
                  </a:txBody>
                  <a:tcPr/>
                </a:tc>
                <a:tc>
                  <a:txBody>
                    <a:bodyPr/>
                    <a:lstStyle/>
                    <a:p>
                      <a:pPr algn="ctr"/>
                      <a:r>
                        <a:rPr lang="en-US" sz="1000" dirty="0" smtClean="0"/>
                        <a:t>Sep - Oct</a:t>
                      </a: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July</a:t>
                      </a:r>
                      <a:endParaRPr lang="en-US" sz="1000" dirty="0"/>
                    </a:p>
                  </a:txBody>
                  <a:tcPr anchor="ctr"/>
                </a:tc>
                <a:tc>
                  <a:txBody>
                    <a:bodyPr/>
                    <a:lstStyle/>
                    <a:p>
                      <a:pPr algn="ctr"/>
                      <a:r>
                        <a:rPr lang="en-US" sz="1000" dirty="0" smtClean="0"/>
                        <a:t>Aug – Dec </a:t>
                      </a:r>
                    </a:p>
                    <a:p>
                      <a:pPr algn="ctr"/>
                      <a:r>
                        <a:rPr lang="en-US" sz="1000" baseline="0" dirty="0" smtClean="0"/>
                        <a:t>(7</a:t>
                      </a:r>
                      <a:r>
                        <a:rPr lang="en-US" sz="1000" dirty="0" smtClean="0"/>
                        <a:t>0% of volume)</a:t>
                      </a:r>
                    </a:p>
                    <a:p>
                      <a:pPr algn="ctr"/>
                      <a:r>
                        <a:rPr lang="en-US" sz="1000" dirty="0" smtClean="0"/>
                        <a:t>Jan</a:t>
                      </a:r>
                      <a:r>
                        <a:rPr lang="en-US" sz="1000" baseline="0" dirty="0" smtClean="0"/>
                        <a:t> – July </a:t>
                      </a:r>
                    </a:p>
                    <a:p>
                      <a:pPr algn="ctr"/>
                      <a:r>
                        <a:rPr lang="en-US" sz="1000" baseline="0" dirty="0" smtClean="0"/>
                        <a:t>(30% of volume)</a:t>
                      </a:r>
                      <a:endParaRPr lang="en-US" sz="1000" dirty="0"/>
                    </a:p>
                  </a:txBody>
                  <a:tcPr anchor="ctr"/>
                </a:tc>
              </a:tr>
              <a:tr h="71640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Winter barley</a:t>
                      </a:r>
                    </a:p>
                  </a:txBody>
                  <a:tcPr anchor="ct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000" kern="0" dirty="0" smtClean="0">
                          <a:solidFill>
                            <a:schemeClr val="accent6"/>
                          </a:solidFill>
                          <a:latin typeface="+mn-lt"/>
                          <a:ea typeface="+mn-ea"/>
                          <a:cs typeface="Arial" charset="0"/>
                        </a:rPr>
                        <a:t>3%</a:t>
                      </a:r>
                    </a:p>
                  </a:txBody>
                  <a:tcPr/>
                </a:tc>
                <a:tc>
                  <a:txBody>
                    <a:bodyPr/>
                    <a:lstStyle/>
                    <a:p>
                      <a:pPr marL="142875" marR="0" lvl="2" indent="-139700" algn="l" defTabSz="1009650" rtl="0" eaLnBrk="0" fontAlgn="base" latinLnBrk="0" hangingPunct="0">
                        <a:lnSpc>
                          <a:spcPts val="1575"/>
                        </a:lnSpc>
                        <a:spcBef>
                          <a:spcPts val="300"/>
                        </a:spcBef>
                        <a:spcAft>
                          <a:spcPts val="300"/>
                        </a:spcAft>
                        <a:buClr>
                          <a:schemeClr val="accent2"/>
                        </a:buClr>
                        <a:buSzPct val="100000"/>
                        <a:buFont typeface="Wingdings 3" pitchFamily="18" charset="2"/>
                        <a:buChar char=""/>
                        <a:tabLst/>
                        <a:defRPr/>
                      </a:pPr>
                      <a:r>
                        <a:rPr lang="en-GB" sz="1000" kern="0" dirty="0" smtClean="0">
                          <a:solidFill>
                            <a:schemeClr val="accent6"/>
                          </a:solidFill>
                          <a:latin typeface="+mn-lt"/>
                          <a:ea typeface="+mn-ea"/>
                          <a:cs typeface="Arial" charset="0"/>
                        </a:rPr>
                        <a:t>Mainly for the production of animal feed and for human consumption</a:t>
                      </a:r>
                    </a:p>
                  </a:txBody>
                  <a:tcPr/>
                </a:tc>
                <a:tc>
                  <a:txBody>
                    <a:bodyPr/>
                    <a:lstStyle/>
                    <a:p>
                      <a:endParaRPr lang="en-US" sz="1000" dirty="0"/>
                    </a:p>
                  </a:txBody>
                  <a:tcPr/>
                </a:tc>
                <a:tc>
                  <a:txBody>
                    <a:bodyPr/>
                    <a:lstStyle/>
                    <a:p>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Sep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June - July</a:t>
                      </a:r>
                    </a:p>
                  </a:txBody>
                  <a:tcPr anchor="ctr"/>
                </a:tc>
                <a:tc>
                  <a:txBody>
                    <a:bodyPr/>
                    <a:lstStyle/>
                    <a:p>
                      <a:pPr algn="ctr"/>
                      <a:r>
                        <a:rPr lang="en-US" sz="1000" dirty="0" smtClean="0"/>
                        <a:t>July – Dec</a:t>
                      </a:r>
                      <a:endParaRPr lang="en-US" sz="1000" dirty="0"/>
                    </a:p>
                  </a:txBody>
                  <a:tcPr anchor="ctr"/>
                </a:tc>
              </a:tr>
              <a:tr h="71640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Sunflower seed</a:t>
                      </a:r>
                    </a:p>
                  </a:txBody>
                  <a:tcPr anchor="ct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000" kern="0" dirty="0" smtClean="0">
                          <a:solidFill>
                            <a:schemeClr val="accent6"/>
                          </a:solidFill>
                          <a:latin typeface="+mn-lt"/>
                          <a:ea typeface="+mn-ea"/>
                          <a:cs typeface="Arial" charset="0"/>
                        </a:rPr>
                        <a:t>25%</a:t>
                      </a:r>
                    </a:p>
                  </a:txBody>
                  <a:tcPr/>
                </a:tc>
                <a:tc>
                  <a:txBody>
                    <a:bodyPr/>
                    <a:lstStyle/>
                    <a:p>
                      <a:pPr marL="142875" marR="0" lvl="2" indent="-139700" algn="l" defTabSz="1009650" rtl="0" eaLnBrk="0" fontAlgn="base" latinLnBrk="0" hangingPunct="0">
                        <a:lnSpc>
                          <a:spcPts val="1575"/>
                        </a:lnSpc>
                        <a:spcBef>
                          <a:spcPts val="300"/>
                        </a:spcBef>
                        <a:spcAft>
                          <a:spcPts val="300"/>
                        </a:spcAft>
                        <a:buClr>
                          <a:schemeClr val="accent2"/>
                        </a:buClr>
                        <a:buSzPct val="100000"/>
                        <a:buFont typeface="Wingdings 3" pitchFamily="18" charset="2"/>
                        <a:buChar char=""/>
                        <a:tabLst/>
                        <a:defRPr/>
                      </a:pPr>
                      <a:r>
                        <a:rPr lang="en-GB" sz="1000" kern="0" dirty="0" smtClean="0">
                          <a:solidFill>
                            <a:schemeClr val="accent6"/>
                          </a:solidFill>
                          <a:latin typeface="+mn-lt"/>
                          <a:ea typeface="+mn-ea"/>
                          <a:cs typeface="Arial" charset="0"/>
                        </a:rPr>
                        <a:t>Production of edible oils, </a:t>
                      </a:r>
                      <a:r>
                        <a:rPr lang="en-GB" sz="1000" kern="0" dirty="0" err="1" smtClean="0">
                          <a:solidFill>
                            <a:schemeClr val="accent6"/>
                          </a:solidFill>
                          <a:latin typeface="+mn-lt"/>
                          <a:ea typeface="+mn-ea"/>
                          <a:cs typeface="Arial" charset="0"/>
                        </a:rPr>
                        <a:t>biofuel</a:t>
                      </a:r>
                      <a:r>
                        <a:rPr lang="en-GB" sz="1000" kern="0" dirty="0" smtClean="0">
                          <a:solidFill>
                            <a:schemeClr val="accent6"/>
                          </a:solidFill>
                          <a:latin typeface="+mn-lt"/>
                          <a:ea typeface="+mn-ea"/>
                          <a:cs typeface="Arial" charset="0"/>
                        </a:rPr>
                        <a:t> and for animal feed</a:t>
                      </a:r>
                      <a:endParaRPr lang="en-US" sz="1000" kern="0" dirty="0" smtClean="0">
                        <a:solidFill>
                          <a:schemeClr val="accent6"/>
                        </a:solidFill>
                        <a:latin typeface="+mn-lt"/>
                        <a:ea typeface="+mn-ea"/>
                        <a:cs typeface="Arial" charset="0"/>
                      </a:endParaRPr>
                    </a:p>
                  </a:txBody>
                  <a:tcPr/>
                </a:tc>
                <a:tc>
                  <a:txBody>
                    <a:bodyPr/>
                    <a:lstStyle/>
                    <a:p>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t>V</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May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Sep - Oct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Oct – Feb</a:t>
                      </a:r>
                      <a:endParaRPr lang="en-US" sz="1000" dirty="0"/>
                    </a:p>
                  </a:txBody>
                  <a:tcPr anchor="ctr"/>
                </a:tc>
              </a:tr>
              <a:tr h="71640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Winter rapeseed</a:t>
                      </a:r>
                    </a:p>
                  </a:txBody>
                  <a:tcPr anchor="ct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000" kern="0" dirty="0" smtClean="0">
                          <a:solidFill>
                            <a:schemeClr val="accent6"/>
                          </a:solidFill>
                          <a:latin typeface="+mn-lt"/>
                          <a:ea typeface="+mn-ea"/>
                          <a:cs typeface="Arial" charset="0"/>
                        </a:rPr>
                        <a:t>7%</a:t>
                      </a:r>
                    </a:p>
                  </a:txBody>
                  <a:tcPr/>
                </a:tc>
                <a:tc>
                  <a:txBody>
                    <a:bodyPr/>
                    <a:lstStyle/>
                    <a:p>
                      <a:pPr marL="142875" marR="0" lvl="2" indent="-139700" algn="l" defTabSz="1009650" rtl="0" eaLnBrk="0" fontAlgn="base" latinLnBrk="0" hangingPunct="0">
                        <a:lnSpc>
                          <a:spcPts val="1575"/>
                        </a:lnSpc>
                        <a:spcBef>
                          <a:spcPts val="300"/>
                        </a:spcBef>
                        <a:spcAft>
                          <a:spcPts val="300"/>
                        </a:spcAft>
                        <a:buClr>
                          <a:schemeClr val="accent2"/>
                        </a:buClr>
                        <a:buSzPct val="100000"/>
                        <a:buFont typeface="Wingdings 3" pitchFamily="18" charset="2"/>
                        <a:buChar char=""/>
                        <a:tabLst/>
                        <a:defRPr/>
                      </a:pPr>
                      <a:r>
                        <a:rPr lang="en-GB" sz="1000" kern="0" dirty="0" smtClean="0">
                          <a:solidFill>
                            <a:schemeClr val="accent6"/>
                          </a:solidFill>
                          <a:latin typeface="+mn-lt"/>
                          <a:ea typeface="+mn-ea"/>
                          <a:cs typeface="Arial" charset="0"/>
                        </a:rPr>
                        <a:t>Production of edible oils, </a:t>
                      </a:r>
                      <a:r>
                        <a:rPr lang="en-GB" sz="1000" kern="0" dirty="0" err="1" smtClean="0">
                          <a:solidFill>
                            <a:schemeClr val="accent6"/>
                          </a:solidFill>
                          <a:latin typeface="+mn-lt"/>
                          <a:ea typeface="+mn-ea"/>
                          <a:cs typeface="Arial" charset="0"/>
                        </a:rPr>
                        <a:t>biofuel</a:t>
                      </a:r>
                      <a:r>
                        <a:rPr lang="en-GB" sz="1000" kern="0" dirty="0" smtClean="0">
                          <a:solidFill>
                            <a:schemeClr val="accent6"/>
                          </a:solidFill>
                          <a:latin typeface="+mn-lt"/>
                          <a:ea typeface="+mn-ea"/>
                          <a:cs typeface="Arial" charset="0"/>
                        </a:rPr>
                        <a:t> and animal feed</a:t>
                      </a:r>
                      <a:endParaRPr lang="en-US" sz="1000" kern="0" dirty="0" smtClean="0">
                        <a:solidFill>
                          <a:schemeClr val="accent6"/>
                        </a:solidFill>
                        <a:latin typeface="+mn-lt"/>
                        <a:ea typeface="+mn-ea"/>
                        <a:cs typeface="Arial" charset="0"/>
                      </a:endParaRPr>
                    </a:p>
                  </a:txBody>
                  <a:tcPr/>
                </a:tc>
                <a:tc>
                  <a:txBody>
                    <a:bodyPr/>
                    <a:lstStyle/>
                    <a:p>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t>V</a:t>
                      </a:r>
                    </a:p>
                  </a:txBody>
                  <a:tcPr anchor="ctr"/>
                </a:tc>
                <a:tc>
                  <a:txBody>
                    <a:bodyPr/>
                    <a:lstStyle/>
                    <a:p>
                      <a:pPr algn="ctr"/>
                      <a:r>
                        <a:rPr lang="en-US" sz="1000" dirty="0" smtClean="0"/>
                        <a:t>Aug - Sep</a:t>
                      </a: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July</a:t>
                      </a:r>
                    </a:p>
                  </a:txBody>
                  <a:tcPr anchor="ctr"/>
                </a:tc>
                <a:tc>
                  <a:txBody>
                    <a:bodyPr/>
                    <a:lstStyle/>
                    <a:p>
                      <a:pPr algn="ctr"/>
                      <a:r>
                        <a:rPr lang="en-US" sz="1000" dirty="0" smtClean="0"/>
                        <a:t>July -</a:t>
                      </a:r>
                      <a:r>
                        <a:rPr lang="en-US" sz="1000" baseline="0" dirty="0" smtClean="0"/>
                        <a:t> Sep</a:t>
                      </a:r>
                      <a:endParaRPr lang="en-US" sz="1000" dirty="0"/>
                    </a:p>
                  </a:txBody>
                  <a:tcPr anchor="ctr"/>
                </a:tc>
              </a:tr>
              <a:tr h="71640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Corn</a:t>
                      </a:r>
                      <a:endParaRPr lang="en-US" sz="1400" b="1"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000" kern="0" dirty="0" smtClean="0">
                          <a:solidFill>
                            <a:schemeClr val="accent6"/>
                          </a:solidFill>
                          <a:latin typeface="+mn-lt"/>
                          <a:ea typeface="+mn-ea"/>
                          <a:cs typeface="Arial" charset="0"/>
                        </a:rPr>
                        <a:t>5%</a:t>
                      </a:r>
                      <a:endParaRPr lang="en-US" sz="1000" kern="0" dirty="0">
                        <a:solidFill>
                          <a:schemeClr val="accent6"/>
                        </a:solidFill>
                        <a:latin typeface="+mn-lt"/>
                        <a:ea typeface="+mn-ea"/>
                        <a:cs typeface="Arial" charset="0"/>
                      </a:endParaRPr>
                    </a:p>
                  </a:txBody>
                  <a:tcPr/>
                </a:tc>
                <a:tc>
                  <a:txBody>
                    <a:bodyPr/>
                    <a:lstStyle/>
                    <a:p>
                      <a:pPr marL="142875" marR="0" lvl="2" indent="-139700" algn="l" defTabSz="1009650" rtl="0" eaLnBrk="0" fontAlgn="base" latinLnBrk="0" hangingPunct="0">
                        <a:lnSpc>
                          <a:spcPts val="1575"/>
                        </a:lnSpc>
                        <a:spcBef>
                          <a:spcPts val="300"/>
                        </a:spcBef>
                        <a:spcAft>
                          <a:spcPts val="300"/>
                        </a:spcAft>
                        <a:buClr>
                          <a:schemeClr val="accent2"/>
                        </a:buClr>
                        <a:buSzPct val="100000"/>
                        <a:buFont typeface="Wingdings 3" pitchFamily="18" charset="2"/>
                        <a:buChar char=""/>
                        <a:tabLst/>
                        <a:defRPr/>
                      </a:pPr>
                      <a:r>
                        <a:rPr lang="en-GB" sz="1000" kern="0" dirty="0" smtClean="0">
                          <a:solidFill>
                            <a:schemeClr val="accent6"/>
                          </a:solidFill>
                          <a:latin typeface="+mn-lt"/>
                          <a:ea typeface="+mn-ea"/>
                          <a:cs typeface="Arial" charset="0"/>
                        </a:rPr>
                        <a:t>Food,  production of </a:t>
                      </a:r>
                      <a:r>
                        <a:rPr lang="en-GB" sz="1000" kern="0" dirty="0" err="1" smtClean="0">
                          <a:solidFill>
                            <a:schemeClr val="accent6"/>
                          </a:solidFill>
                          <a:latin typeface="+mn-lt"/>
                          <a:ea typeface="+mn-ea"/>
                          <a:cs typeface="Arial" charset="0"/>
                        </a:rPr>
                        <a:t>biofuel</a:t>
                      </a:r>
                      <a:r>
                        <a:rPr lang="en-GB" sz="1000" kern="0" dirty="0" smtClean="0">
                          <a:solidFill>
                            <a:schemeClr val="accent6"/>
                          </a:solidFill>
                          <a:latin typeface="+mn-lt"/>
                          <a:ea typeface="+mn-ea"/>
                          <a:cs typeface="Arial" charset="0"/>
                        </a:rPr>
                        <a:t> and animal feed</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t>V</a:t>
                      </a:r>
                      <a:endParaRPr lang="en-US" sz="1000" dirty="0"/>
                    </a:p>
                  </a:txBody>
                  <a:tcPr anchor="ctr"/>
                </a:tc>
                <a:tc>
                  <a:txBody>
                    <a:bodyPr/>
                    <a:lstStyle/>
                    <a:p>
                      <a:endParaRPr lang="en-US" sz="1000" dirty="0"/>
                    </a:p>
                  </a:txBody>
                  <a:tcPr/>
                </a:tc>
                <a:tc>
                  <a:txBody>
                    <a:bodyPr/>
                    <a:lstStyle/>
                    <a:p>
                      <a:pPr algn="ctr"/>
                      <a:r>
                        <a:rPr lang="en-US" sz="1000" dirty="0" smtClean="0"/>
                        <a:t>Apr </a:t>
                      </a: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Sep - Oct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Oct – Dec</a:t>
                      </a:r>
                      <a:endParaRPr lang="en-US" sz="1000" dirty="0"/>
                    </a:p>
                  </a:txBody>
                  <a:tcPr anchor="ctr"/>
                </a:tc>
              </a:tr>
              <a:tr h="71640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Sugar beet</a:t>
                      </a:r>
                    </a:p>
                  </a:txBody>
                  <a:tcPr anchor="ct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000" kern="0" dirty="0" smtClean="0">
                          <a:solidFill>
                            <a:schemeClr val="accent6"/>
                          </a:solidFill>
                          <a:latin typeface="+mn-lt"/>
                          <a:ea typeface="+mn-ea"/>
                          <a:cs typeface="Arial" charset="0"/>
                        </a:rPr>
                        <a:t>9%</a:t>
                      </a:r>
                    </a:p>
                  </a:txBody>
                  <a:tcPr/>
                </a:tc>
                <a:tc>
                  <a:txBody>
                    <a:bodyPr/>
                    <a:lstStyle/>
                    <a:p>
                      <a:pPr marL="142875" marR="0" lvl="2" indent="-139700" algn="l" defTabSz="1009650" rtl="0" eaLnBrk="0" fontAlgn="base" latinLnBrk="0" hangingPunct="0">
                        <a:lnSpc>
                          <a:spcPts val="1575"/>
                        </a:lnSpc>
                        <a:spcBef>
                          <a:spcPts val="300"/>
                        </a:spcBef>
                        <a:spcAft>
                          <a:spcPts val="300"/>
                        </a:spcAft>
                        <a:buClr>
                          <a:schemeClr val="accent2"/>
                        </a:buClr>
                        <a:buSzPct val="100000"/>
                        <a:buFont typeface="Wingdings 3" pitchFamily="18" charset="2"/>
                        <a:buChar char=""/>
                        <a:tabLst/>
                        <a:defRPr/>
                      </a:pPr>
                      <a:r>
                        <a:rPr lang="en-GB" sz="1000" kern="0" dirty="0" smtClean="0">
                          <a:solidFill>
                            <a:schemeClr val="accent6"/>
                          </a:solidFill>
                          <a:latin typeface="+mn-lt"/>
                          <a:ea typeface="+mn-ea"/>
                          <a:cs typeface="Arial" charset="0"/>
                        </a:rPr>
                        <a:t>Production of sugar, </a:t>
                      </a:r>
                      <a:r>
                        <a:rPr lang="en-GB" sz="1000" kern="0" dirty="0" err="1" smtClean="0">
                          <a:solidFill>
                            <a:schemeClr val="accent6"/>
                          </a:solidFill>
                          <a:latin typeface="+mn-lt"/>
                          <a:ea typeface="+mn-ea"/>
                          <a:cs typeface="Arial" charset="0"/>
                        </a:rPr>
                        <a:t>biofuel</a:t>
                      </a:r>
                      <a:r>
                        <a:rPr lang="en-GB" sz="1000" kern="0" dirty="0" smtClean="0">
                          <a:solidFill>
                            <a:schemeClr val="accent6"/>
                          </a:solidFill>
                          <a:latin typeface="+mn-lt"/>
                          <a:ea typeface="+mn-ea"/>
                          <a:cs typeface="Arial" charset="0"/>
                        </a:rPr>
                        <a:t> and animal feed</a:t>
                      </a:r>
                      <a:endParaRPr lang="en-US" sz="1000" kern="0" dirty="0" smtClean="0">
                        <a:solidFill>
                          <a:schemeClr val="accent6"/>
                        </a:solidFill>
                        <a:latin typeface="+mn-lt"/>
                        <a:ea typeface="+mn-ea"/>
                        <a:cs typeface="Arial" charset="0"/>
                      </a:endParaRPr>
                    </a:p>
                  </a:txBody>
                  <a:tcPr/>
                </a:tc>
                <a:tc>
                  <a:txBody>
                    <a:bodyPr/>
                    <a:lstStyle/>
                    <a:p>
                      <a:endParaRPr lang="en-US" sz="1000" dirty="0"/>
                    </a:p>
                  </a:txBody>
                  <a:tcPr/>
                </a:tc>
                <a:tc>
                  <a:txBody>
                    <a:bodyPr/>
                    <a:lstStyle/>
                    <a:p>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Apr </a:t>
                      </a: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Sep - Oct</a:t>
                      </a:r>
                    </a:p>
                  </a:txBody>
                  <a:tcPr anchor="ctr"/>
                </a:tc>
                <a:tc>
                  <a:txBody>
                    <a:bodyPr/>
                    <a:lstStyle/>
                    <a:p>
                      <a:pPr algn="ctr"/>
                      <a:r>
                        <a:rPr lang="en-US" sz="1000" dirty="0" smtClean="0"/>
                        <a:t>Sep -</a:t>
                      </a:r>
                      <a:r>
                        <a:rPr lang="en-US" sz="1000" baseline="0" dirty="0" smtClean="0"/>
                        <a:t> Oct</a:t>
                      </a:r>
                      <a:endParaRPr lang="en-US" sz="1000" dirty="0"/>
                    </a:p>
                  </a:txBody>
                  <a:tcPr anchor="ctr"/>
                </a:tc>
              </a:tr>
            </a:tbl>
          </a:graphicData>
        </a:graphic>
      </p:graphicFrame>
      <p:sp>
        <p:nvSpPr>
          <p:cNvPr id="13395" name="Title 5"/>
          <p:cNvSpPr>
            <a:spLocks noGrp="1"/>
          </p:cNvSpPr>
          <p:nvPr>
            <p:ph type="title"/>
          </p:nvPr>
        </p:nvSpPr>
        <p:spPr>
          <a:xfrm>
            <a:off x="476250" y="57150"/>
            <a:ext cx="9148763" cy="760413"/>
          </a:xfrm>
        </p:spPr>
        <p:txBody>
          <a:bodyPr/>
          <a:lstStyle/>
          <a:p>
            <a:r>
              <a:rPr lang="en-US" dirty="0" smtClean="0"/>
              <a:t>Optimal Product Mix. International Sales</a:t>
            </a:r>
          </a:p>
        </p:txBody>
      </p:sp>
      <p:pic>
        <p:nvPicPr>
          <p:cNvPr id="13396" name="Picture 7" descr="barley.jpg"/>
          <p:cNvPicPr>
            <a:picLocks noChangeAspect="1"/>
          </p:cNvPicPr>
          <p:nvPr/>
        </p:nvPicPr>
        <p:blipFill>
          <a:blip r:embed="rId2" cstate="print"/>
          <a:srcRect/>
          <a:stretch>
            <a:fillRect/>
          </a:stretch>
        </p:blipFill>
        <p:spPr bwMode="auto">
          <a:xfrm>
            <a:off x="166687" y="2252663"/>
            <a:ext cx="684000" cy="534729"/>
          </a:xfrm>
          <a:prstGeom prst="rect">
            <a:avLst/>
          </a:prstGeom>
          <a:noFill/>
          <a:ln w="9525">
            <a:noFill/>
            <a:miter lim="800000"/>
            <a:headEnd/>
            <a:tailEnd/>
          </a:ln>
        </p:spPr>
      </p:pic>
      <p:pic>
        <p:nvPicPr>
          <p:cNvPr id="13397" name="Picture 9" descr="corn.jpg"/>
          <p:cNvPicPr>
            <a:picLocks noChangeAspect="1"/>
          </p:cNvPicPr>
          <p:nvPr/>
        </p:nvPicPr>
        <p:blipFill>
          <a:blip r:embed="rId3" cstate="print"/>
          <a:srcRect/>
          <a:stretch>
            <a:fillRect/>
          </a:stretch>
        </p:blipFill>
        <p:spPr bwMode="auto">
          <a:xfrm>
            <a:off x="166687" y="4414838"/>
            <a:ext cx="684000" cy="524220"/>
          </a:xfrm>
          <a:prstGeom prst="rect">
            <a:avLst/>
          </a:prstGeom>
          <a:noFill/>
          <a:ln w="9525">
            <a:noFill/>
            <a:miter lim="800000"/>
            <a:headEnd/>
            <a:tailEnd/>
          </a:ln>
        </p:spPr>
      </p:pic>
      <p:pic>
        <p:nvPicPr>
          <p:cNvPr id="13398" name="Picture 10" descr="rapeseed.jpg"/>
          <p:cNvPicPr>
            <a:picLocks noChangeAspect="1"/>
          </p:cNvPicPr>
          <p:nvPr/>
        </p:nvPicPr>
        <p:blipFill>
          <a:blip r:embed="rId4" cstate="print"/>
          <a:srcRect/>
          <a:stretch>
            <a:fillRect/>
          </a:stretch>
        </p:blipFill>
        <p:spPr bwMode="auto">
          <a:xfrm>
            <a:off x="166687" y="3671889"/>
            <a:ext cx="684000" cy="514689"/>
          </a:xfrm>
          <a:prstGeom prst="rect">
            <a:avLst/>
          </a:prstGeom>
          <a:noFill/>
          <a:ln w="9525">
            <a:noFill/>
            <a:miter lim="800000"/>
            <a:headEnd/>
            <a:tailEnd/>
          </a:ln>
        </p:spPr>
      </p:pic>
      <p:pic>
        <p:nvPicPr>
          <p:cNvPr id="13399" name="Picture 11" descr="sunfllower sede.jpg"/>
          <p:cNvPicPr>
            <a:picLocks noChangeAspect="1"/>
          </p:cNvPicPr>
          <p:nvPr/>
        </p:nvPicPr>
        <p:blipFill>
          <a:blip r:embed="rId5" cstate="print"/>
          <a:srcRect/>
          <a:stretch>
            <a:fillRect/>
          </a:stretch>
        </p:blipFill>
        <p:spPr bwMode="auto">
          <a:xfrm>
            <a:off x="166687" y="2998788"/>
            <a:ext cx="684000" cy="511034"/>
          </a:xfrm>
          <a:prstGeom prst="rect">
            <a:avLst/>
          </a:prstGeom>
          <a:noFill/>
          <a:ln w="9525">
            <a:noFill/>
            <a:miter lim="800000"/>
            <a:headEnd/>
            <a:tailEnd/>
          </a:ln>
        </p:spPr>
      </p:pic>
      <p:pic>
        <p:nvPicPr>
          <p:cNvPr id="13400" name="Picture 29" descr="wheat.jpg"/>
          <p:cNvPicPr>
            <a:picLocks noChangeAspect="1"/>
          </p:cNvPicPr>
          <p:nvPr/>
        </p:nvPicPr>
        <p:blipFill>
          <a:blip r:embed="rId6" cstate="print"/>
          <a:srcRect/>
          <a:stretch>
            <a:fillRect/>
          </a:stretch>
        </p:blipFill>
        <p:spPr bwMode="auto">
          <a:xfrm>
            <a:off x="166687" y="1550989"/>
            <a:ext cx="684000" cy="521805"/>
          </a:xfrm>
          <a:prstGeom prst="rect">
            <a:avLst/>
          </a:prstGeom>
          <a:noFill/>
          <a:ln w="9525">
            <a:noFill/>
            <a:miter lim="800000"/>
            <a:headEnd/>
            <a:tailEnd/>
          </a:ln>
        </p:spPr>
      </p:pic>
      <p:sp>
        <p:nvSpPr>
          <p:cNvPr id="13401" name="Slide Number Placeholder 2"/>
          <p:cNvSpPr txBox="1">
            <a:spLocks/>
          </p:cNvSpPr>
          <p:nvPr/>
        </p:nvSpPr>
        <p:spPr bwMode="black">
          <a:xfrm>
            <a:off x="9205913" y="7188200"/>
            <a:ext cx="663575" cy="238125"/>
          </a:xfrm>
          <a:prstGeom prst="rect">
            <a:avLst/>
          </a:prstGeom>
          <a:noFill/>
          <a:ln w="9525" algn="ctr">
            <a:noFill/>
            <a:miter lim="800000"/>
            <a:headEnd/>
            <a:tailEnd/>
          </a:ln>
        </p:spPr>
        <p:txBody>
          <a:bodyPr lIns="0" tIns="0" rIns="0" bIns="0" anchor="b"/>
          <a:lstStyle/>
          <a:p>
            <a:pPr algn="r" eaLnBrk="0" hangingPunct="0">
              <a:lnSpc>
                <a:spcPts val="800"/>
              </a:lnSpc>
              <a:spcBef>
                <a:spcPct val="50000"/>
              </a:spcBef>
            </a:pPr>
            <a:fld id="{F216DEF4-813D-470C-A119-006388920CD8}" type="slidenum">
              <a:rPr lang="en-GB" sz="1000" b="1">
                <a:solidFill>
                  <a:schemeClr val="accent1"/>
                </a:solidFill>
              </a:rPr>
              <a:pPr algn="r" eaLnBrk="0" hangingPunct="0">
                <a:lnSpc>
                  <a:spcPts val="800"/>
                </a:lnSpc>
                <a:spcBef>
                  <a:spcPct val="50000"/>
                </a:spcBef>
              </a:pPr>
              <a:t>7</a:t>
            </a:fld>
            <a:endParaRPr lang="en-GB" sz="1000" b="1">
              <a:solidFill>
                <a:schemeClr val="accent1"/>
              </a:solidFill>
            </a:endParaRPr>
          </a:p>
        </p:txBody>
      </p:sp>
      <p:pic>
        <p:nvPicPr>
          <p:cNvPr id="13402" name="Picture 12" descr="Svekla.jpg"/>
          <p:cNvPicPr>
            <a:picLocks noChangeAspect="1"/>
          </p:cNvPicPr>
          <p:nvPr/>
        </p:nvPicPr>
        <p:blipFill>
          <a:blip r:embed="rId7" cstate="print"/>
          <a:srcRect/>
          <a:stretch>
            <a:fillRect/>
          </a:stretch>
        </p:blipFill>
        <p:spPr bwMode="auto">
          <a:xfrm>
            <a:off x="166687" y="5137151"/>
            <a:ext cx="684000" cy="514689"/>
          </a:xfrm>
          <a:prstGeom prst="rect">
            <a:avLst/>
          </a:prstGeom>
          <a:noFill/>
          <a:ln w="9525">
            <a:noFill/>
            <a:miter lim="800000"/>
            <a:headEnd/>
            <a:tailEnd/>
          </a:ln>
        </p:spPr>
      </p:pic>
      <p:sp>
        <p:nvSpPr>
          <p:cNvPr id="13403" name="Rounded Rectangle 11"/>
          <p:cNvSpPr>
            <a:spLocks noChangeArrowheads="1"/>
          </p:cNvSpPr>
          <p:nvPr/>
        </p:nvSpPr>
        <p:spPr bwMode="auto">
          <a:xfrm>
            <a:off x="5781675" y="1701800"/>
            <a:ext cx="517525" cy="387350"/>
          </a:xfrm>
          <a:prstGeom prst="roundRect">
            <a:avLst>
              <a:gd name="adj" fmla="val 16667"/>
            </a:avLst>
          </a:prstGeom>
          <a:solidFill>
            <a:srgbClr val="EDF2FF"/>
          </a:solidFill>
          <a:ln w="12700" algn="ctr">
            <a:solidFill>
              <a:srgbClr val="FFFFFF"/>
            </a:solidFill>
            <a:round/>
            <a:headEnd/>
            <a:tailEnd/>
          </a:ln>
        </p:spPr>
        <p:txBody>
          <a:bodyPr anchor="ctr" anchorCtr="1"/>
          <a:lstStyle/>
          <a:p>
            <a:pPr algn="ctr" defTabSz="1009650" eaLnBrk="0" hangingPunct="0">
              <a:spcBef>
                <a:spcPct val="50000"/>
              </a:spcBef>
            </a:pPr>
            <a:r>
              <a:rPr lang="en-US" sz="1000" b="1">
                <a:solidFill>
                  <a:srgbClr val="000000"/>
                </a:solidFill>
              </a:rPr>
              <a:t>V</a:t>
            </a:r>
          </a:p>
        </p:txBody>
      </p:sp>
      <p:sp>
        <p:nvSpPr>
          <p:cNvPr id="13404" name="Rounded Rectangle 14"/>
          <p:cNvSpPr>
            <a:spLocks noChangeArrowheads="1"/>
          </p:cNvSpPr>
          <p:nvPr/>
        </p:nvSpPr>
        <p:spPr bwMode="auto">
          <a:xfrm>
            <a:off x="5781675" y="2312988"/>
            <a:ext cx="517525" cy="387350"/>
          </a:xfrm>
          <a:prstGeom prst="roundRect">
            <a:avLst>
              <a:gd name="adj" fmla="val 16667"/>
            </a:avLst>
          </a:prstGeom>
          <a:solidFill>
            <a:srgbClr val="EDF2FF"/>
          </a:solidFill>
          <a:ln w="12700" algn="ctr">
            <a:solidFill>
              <a:srgbClr val="FFFFFF"/>
            </a:solidFill>
            <a:round/>
            <a:headEnd/>
            <a:tailEnd/>
          </a:ln>
        </p:spPr>
        <p:txBody>
          <a:bodyPr anchor="ctr" anchorCtr="1"/>
          <a:lstStyle/>
          <a:p>
            <a:pPr algn="ctr" defTabSz="1009650" eaLnBrk="0" hangingPunct="0">
              <a:spcBef>
                <a:spcPct val="50000"/>
              </a:spcBef>
            </a:pPr>
            <a:r>
              <a:rPr lang="en-US" sz="1000" b="1">
                <a:solidFill>
                  <a:srgbClr val="000000"/>
                </a:solidFill>
              </a:rPr>
              <a:t>V</a:t>
            </a:r>
          </a:p>
        </p:txBody>
      </p:sp>
      <p:sp>
        <p:nvSpPr>
          <p:cNvPr id="13405" name="Rounded Rectangle 15"/>
          <p:cNvSpPr>
            <a:spLocks noChangeArrowheads="1"/>
          </p:cNvSpPr>
          <p:nvPr/>
        </p:nvSpPr>
        <p:spPr bwMode="auto">
          <a:xfrm>
            <a:off x="5762625" y="4484688"/>
            <a:ext cx="517525" cy="387350"/>
          </a:xfrm>
          <a:prstGeom prst="roundRect">
            <a:avLst>
              <a:gd name="adj" fmla="val 16667"/>
            </a:avLst>
          </a:prstGeom>
          <a:solidFill>
            <a:srgbClr val="EDF2FF"/>
          </a:solidFill>
          <a:ln w="12700" algn="ctr">
            <a:solidFill>
              <a:srgbClr val="FFFFFF"/>
            </a:solidFill>
            <a:round/>
            <a:headEnd/>
            <a:tailEnd/>
          </a:ln>
        </p:spPr>
        <p:txBody>
          <a:bodyPr anchor="ctr" anchorCtr="1"/>
          <a:lstStyle/>
          <a:p>
            <a:pPr algn="ctr" defTabSz="1009650" eaLnBrk="0" hangingPunct="0">
              <a:spcBef>
                <a:spcPct val="50000"/>
              </a:spcBef>
            </a:pPr>
            <a:r>
              <a:rPr lang="en-US" sz="1000" b="1">
                <a:solidFill>
                  <a:srgbClr val="000000"/>
                </a:solidFill>
              </a:rPr>
              <a:t>V</a:t>
            </a:r>
          </a:p>
        </p:txBody>
      </p:sp>
      <p:sp>
        <p:nvSpPr>
          <p:cNvPr id="13406" name="Rounded Rectangle 16"/>
          <p:cNvSpPr>
            <a:spLocks noChangeArrowheads="1"/>
          </p:cNvSpPr>
          <p:nvPr/>
        </p:nvSpPr>
        <p:spPr bwMode="auto">
          <a:xfrm>
            <a:off x="4849813" y="3046413"/>
            <a:ext cx="515937" cy="387350"/>
          </a:xfrm>
          <a:prstGeom prst="roundRect">
            <a:avLst>
              <a:gd name="adj" fmla="val 16667"/>
            </a:avLst>
          </a:prstGeom>
          <a:solidFill>
            <a:srgbClr val="EDF2FF"/>
          </a:solidFill>
          <a:ln w="12700" algn="ctr">
            <a:solidFill>
              <a:srgbClr val="FFFFFF"/>
            </a:solidFill>
            <a:round/>
            <a:headEnd/>
            <a:tailEnd/>
          </a:ln>
        </p:spPr>
        <p:txBody>
          <a:bodyPr anchor="ctr" anchorCtr="1"/>
          <a:lstStyle/>
          <a:p>
            <a:pPr algn="ctr" defTabSz="1009650" eaLnBrk="0" hangingPunct="0">
              <a:spcBef>
                <a:spcPct val="50000"/>
              </a:spcBef>
            </a:pPr>
            <a:r>
              <a:rPr lang="en-US" sz="1000" b="1">
                <a:solidFill>
                  <a:srgbClr val="000000"/>
                </a:solidFill>
              </a:rPr>
              <a:t>V</a:t>
            </a:r>
          </a:p>
        </p:txBody>
      </p:sp>
      <p:sp>
        <p:nvSpPr>
          <p:cNvPr id="13407" name="Rounded Rectangle 19"/>
          <p:cNvSpPr>
            <a:spLocks noChangeArrowheads="1"/>
          </p:cNvSpPr>
          <p:nvPr/>
        </p:nvSpPr>
        <p:spPr bwMode="auto">
          <a:xfrm>
            <a:off x="4859338" y="3759200"/>
            <a:ext cx="515937" cy="387350"/>
          </a:xfrm>
          <a:prstGeom prst="roundRect">
            <a:avLst>
              <a:gd name="adj" fmla="val 16667"/>
            </a:avLst>
          </a:prstGeom>
          <a:solidFill>
            <a:srgbClr val="EDF2FF"/>
          </a:solidFill>
          <a:ln w="12700" algn="ctr">
            <a:solidFill>
              <a:srgbClr val="FFFFFF"/>
            </a:solidFill>
            <a:round/>
            <a:headEnd/>
            <a:tailEnd/>
          </a:ln>
        </p:spPr>
        <p:txBody>
          <a:bodyPr anchor="ctr" anchorCtr="1"/>
          <a:lstStyle/>
          <a:p>
            <a:pPr algn="ctr" defTabSz="1009650" eaLnBrk="0" hangingPunct="0">
              <a:spcBef>
                <a:spcPct val="50000"/>
              </a:spcBef>
            </a:pPr>
            <a:r>
              <a:rPr lang="en-US" sz="1000" b="1" dirty="0">
                <a:solidFill>
                  <a:srgbClr val="000000"/>
                </a:solidFill>
              </a:rPr>
              <a:t>V</a:t>
            </a:r>
          </a:p>
        </p:txBody>
      </p:sp>
      <p:sp>
        <p:nvSpPr>
          <p:cNvPr id="13408" name="Rounded Rectangle 20"/>
          <p:cNvSpPr>
            <a:spLocks noChangeArrowheads="1"/>
          </p:cNvSpPr>
          <p:nvPr/>
        </p:nvSpPr>
        <p:spPr bwMode="auto">
          <a:xfrm>
            <a:off x="4878388" y="5145088"/>
            <a:ext cx="515937" cy="387350"/>
          </a:xfrm>
          <a:prstGeom prst="roundRect">
            <a:avLst>
              <a:gd name="adj" fmla="val 16667"/>
            </a:avLst>
          </a:prstGeom>
          <a:solidFill>
            <a:srgbClr val="EDF2FF"/>
          </a:solidFill>
          <a:ln w="12700" algn="ctr">
            <a:solidFill>
              <a:srgbClr val="FFFFFF"/>
            </a:solidFill>
            <a:round/>
            <a:headEnd/>
            <a:tailEnd/>
          </a:ln>
        </p:spPr>
        <p:txBody>
          <a:bodyPr anchor="ctr" anchorCtr="1"/>
          <a:lstStyle/>
          <a:p>
            <a:pPr algn="ctr" defTabSz="1009650" eaLnBrk="0" hangingPunct="0">
              <a:spcBef>
                <a:spcPct val="50000"/>
              </a:spcBef>
            </a:pPr>
            <a:r>
              <a:rPr lang="en-US" sz="1000" b="1">
                <a:solidFill>
                  <a:srgbClr val="000000"/>
                </a:solidFill>
              </a:rPr>
              <a:t>V</a:t>
            </a:r>
          </a:p>
        </p:txBody>
      </p:sp>
      <p:sp>
        <p:nvSpPr>
          <p:cNvPr id="18" name="Rectangle 3"/>
          <p:cNvSpPr txBox="1">
            <a:spLocks noChangeArrowheads="1"/>
          </p:cNvSpPr>
          <p:nvPr/>
        </p:nvSpPr>
        <p:spPr bwMode="auto">
          <a:xfrm>
            <a:off x="298450" y="7018338"/>
            <a:ext cx="9237663" cy="387350"/>
          </a:xfrm>
          <a:prstGeom prst="rect">
            <a:avLst/>
          </a:prstGeom>
          <a:solidFill>
            <a:schemeClr val="tx2"/>
          </a:solidFill>
          <a:ln w="9525">
            <a:solidFill>
              <a:schemeClr val="bg2"/>
            </a:solidFill>
            <a:miter lim="800000"/>
            <a:headEnd/>
            <a:tailEnd/>
          </a:ln>
        </p:spPr>
        <p:txBody>
          <a:bodyPr lIns="180000" tIns="144000" rIns="180000" bIns="144000" anchor="ctr"/>
          <a:lstStyle/>
          <a:p>
            <a:pPr marL="342900" lvl="2" indent="-342900" algn="ctr" defTabSz="1009650" eaLnBrk="0" hangingPunct="0">
              <a:lnSpc>
                <a:spcPts val="1575"/>
              </a:lnSpc>
              <a:spcBef>
                <a:spcPts val="1388"/>
              </a:spcBef>
              <a:buSzPct val="75000"/>
              <a:defRPr/>
            </a:pPr>
            <a:r>
              <a:rPr lang="en-GB" b="1" dirty="0">
                <a:solidFill>
                  <a:schemeClr val="accent6"/>
                </a:solidFill>
                <a:cs typeface="+mn-cs"/>
              </a:rPr>
              <a:t>	The Group is focused on commercially viable crops for which there is high demand and liquidity</a:t>
            </a:r>
          </a:p>
        </p:txBody>
      </p:sp>
      <p:sp>
        <p:nvSpPr>
          <p:cNvPr id="13410" name="Rounded Rectangle 20"/>
          <p:cNvSpPr>
            <a:spLocks noChangeArrowheads="1"/>
          </p:cNvSpPr>
          <p:nvPr/>
        </p:nvSpPr>
        <p:spPr bwMode="auto">
          <a:xfrm>
            <a:off x="706438" y="6667500"/>
            <a:ext cx="344487" cy="258763"/>
          </a:xfrm>
          <a:prstGeom prst="roundRect">
            <a:avLst>
              <a:gd name="adj" fmla="val 16667"/>
            </a:avLst>
          </a:prstGeom>
          <a:solidFill>
            <a:srgbClr val="EDF2FF"/>
          </a:solidFill>
          <a:ln w="12700" algn="ctr">
            <a:solidFill>
              <a:srgbClr val="FFFFFF"/>
            </a:solidFill>
            <a:round/>
            <a:headEnd/>
            <a:tailEnd/>
          </a:ln>
        </p:spPr>
        <p:txBody>
          <a:bodyPr anchor="ctr" anchorCtr="1"/>
          <a:lstStyle/>
          <a:p>
            <a:pPr algn="ctr" defTabSz="1009650" eaLnBrk="0" hangingPunct="0">
              <a:spcBef>
                <a:spcPct val="50000"/>
              </a:spcBef>
            </a:pPr>
            <a:r>
              <a:rPr lang="en-US" sz="800" b="1">
                <a:solidFill>
                  <a:srgbClr val="000000"/>
                </a:solidFill>
              </a:rPr>
              <a:t>V</a:t>
            </a:r>
          </a:p>
        </p:txBody>
      </p:sp>
      <p:sp>
        <p:nvSpPr>
          <p:cNvPr id="13411" name="Text Box 30"/>
          <p:cNvSpPr txBox="1">
            <a:spLocks noChangeArrowheads="1"/>
          </p:cNvSpPr>
          <p:nvPr/>
        </p:nvSpPr>
        <p:spPr bwMode="blackGray">
          <a:xfrm>
            <a:off x="1066800" y="6691313"/>
            <a:ext cx="4048125" cy="176212"/>
          </a:xfrm>
          <a:prstGeom prst="rect">
            <a:avLst/>
          </a:prstGeom>
          <a:noFill/>
          <a:ln w="9525">
            <a:noFill/>
            <a:miter lim="800000"/>
            <a:headEnd/>
            <a:tailEnd/>
          </a:ln>
        </p:spPr>
        <p:txBody>
          <a:bodyPr lIns="0" tIns="18963" rIns="75852" bIns="18963" anchor="b">
            <a:spAutoFit/>
          </a:bodyPr>
          <a:lstStyle/>
          <a:p>
            <a:pPr marL="606425" indent="-606425" eaLnBrk="0" hangingPunct="0">
              <a:spcBef>
                <a:spcPct val="50000"/>
              </a:spcBef>
            </a:pPr>
            <a:r>
              <a:rPr lang="en-GB" sz="900" i="1">
                <a:solidFill>
                  <a:srgbClr val="464F6E"/>
                </a:solidFill>
              </a:rPr>
              <a:t>Principal Valinor  sales focus          - Alternative Valinor  sales channel</a:t>
            </a:r>
          </a:p>
        </p:txBody>
      </p:sp>
      <p:sp>
        <p:nvSpPr>
          <p:cNvPr id="13412" name="Text Box 30"/>
          <p:cNvSpPr txBox="1">
            <a:spLocks noChangeArrowheads="1"/>
          </p:cNvSpPr>
          <p:nvPr/>
        </p:nvSpPr>
        <p:spPr bwMode="blackGray">
          <a:xfrm>
            <a:off x="323850" y="6700838"/>
            <a:ext cx="838200" cy="176212"/>
          </a:xfrm>
          <a:prstGeom prst="rect">
            <a:avLst/>
          </a:prstGeom>
          <a:noFill/>
          <a:ln w="9525">
            <a:noFill/>
            <a:miter lim="800000"/>
            <a:headEnd/>
            <a:tailEnd/>
          </a:ln>
        </p:spPr>
        <p:txBody>
          <a:bodyPr lIns="0" tIns="18963" rIns="75852" bIns="18963" anchor="b">
            <a:spAutoFit/>
          </a:bodyPr>
          <a:lstStyle/>
          <a:p>
            <a:pPr marL="606425" indent="-606425" eaLnBrk="0" hangingPunct="0">
              <a:spcBef>
                <a:spcPct val="50000"/>
              </a:spcBef>
            </a:pPr>
            <a:r>
              <a:rPr lang="en-GB" sz="900" i="1">
                <a:solidFill>
                  <a:srgbClr val="464F6E"/>
                </a:solidFill>
              </a:rPr>
              <a:t>Note:</a:t>
            </a:r>
          </a:p>
        </p:txBody>
      </p:sp>
      <p:sp>
        <p:nvSpPr>
          <p:cNvPr id="13413" name="Rounded Rectangle 20"/>
          <p:cNvSpPr>
            <a:spLocks noChangeArrowheads="1"/>
          </p:cNvSpPr>
          <p:nvPr/>
        </p:nvSpPr>
        <p:spPr bwMode="auto">
          <a:xfrm>
            <a:off x="2592388" y="6657975"/>
            <a:ext cx="344487" cy="258763"/>
          </a:xfrm>
          <a:prstGeom prst="roundRect">
            <a:avLst>
              <a:gd name="adj" fmla="val 16667"/>
            </a:avLst>
          </a:prstGeom>
          <a:noFill/>
          <a:ln w="12700" algn="ctr">
            <a:noFill/>
            <a:round/>
            <a:headEnd/>
            <a:tailEnd/>
          </a:ln>
        </p:spPr>
        <p:txBody>
          <a:bodyPr anchor="ctr" anchorCtr="1"/>
          <a:lstStyle/>
          <a:p>
            <a:pPr algn="ctr" defTabSz="1009650" eaLnBrk="0" hangingPunct="0">
              <a:spcBef>
                <a:spcPct val="50000"/>
              </a:spcBef>
            </a:pPr>
            <a:r>
              <a:rPr lang="en-US" sz="800" b="1">
                <a:solidFill>
                  <a:srgbClr val="000000"/>
                </a:solidFill>
              </a:rPr>
              <a:t>V</a:t>
            </a:r>
          </a:p>
        </p:txBody>
      </p:sp>
      <p:sp>
        <p:nvSpPr>
          <p:cNvPr id="23" name="Text Placeholder 4"/>
          <p:cNvSpPr>
            <a:spLocks noGrp="1"/>
          </p:cNvSpPr>
          <p:nvPr>
            <p:ph type="body" sz="quarter" idx="16"/>
          </p:nvPr>
        </p:nvSpPr>
        <p:spPr>
          <a:xfrm>
            <a:off x="241301" y="5892800"/>
            <a:ext cx="9639300" cy="787400"/>
          </a:xfrm>
        </p:spPr>
        <p:txBody>
          <a:bodyPr/>
          <a:lstStyle/>
          <a:p>
            <a:pPr lvl="2"/>
            <a:r>
              <a:rPr lang="en-US" sz="1400" dirty="0" smtClean="0"/>
              <a:t> As the Group announced in 2010 , in 2011 it started to export produced crops from Russia avoiding trading companies.</a:t>
            </a:r>
          </a:p>
          <a:p>
            <a:pPr lvl="2"/>
            <a:r>
              <a:rPr lang="en-US" sz="1400" dirty="0" smtClean="0"/>
              <a:t> Nearly 70% of produced in Russia winter wheat, 90% of  sunflower seeds, 60% of corn was exported by the Group itself in 2011.</a:t>
            </a:r>
            <a:endParaRPr lang="ru-RU" sz="1400" dirty="0" smtClean="0"/>
          </a:p>
          <a:p>
            <a:pPr lvl="2">
              <a:buFont typeface="Wingdings 3" pitchFamily="18" charset="2"/>
              <a:buNone/>
            </a:pPr>
            <a:endParaRPr lang="en-US" sz="1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a:xfrm>
            <a:off x="476250" y="57150"/>
            <a:ext cx="9148763" cy="760413"/>
          </a:xfrm>
        </p:spPr>
        <p:txBody>
          <a:bodyPr/>
          <a:lstStyle/>
          <a:p>
            <a:r>
              <a:rPr lang="en-US" smtClean="0"/>
              <a:t>High Operating Efficiency: Yields Drivers</a:t>
            </a:r>
          </a:p>
        </p:txBody>
      </p:sp>
      <p:sp>
        <p:nvSpPr>
          <p:cNvPr id="15" name="Rectangle 3"/>
          <p:cNvSpPr txBox="1">
            <a:spLocks noChangeArrowheads="1"/>
          </p:cNvSpPr>
          <p:nvPr/>
        </p:nvSpPr>
        <p:spPr bwMode="auto">
          <a:xfrm>
            <a:off x="361950" y="6972300"/>
            <a:ext cx="9148763" cy="463550"/>
          </a:xfrm>
          <a:prstGeom prst="rect">
            <a:avLst/>
          </a:prstGeom>
          <a:solidFill>
            <a:schemeClr val="tx2"/>
          </a:solidFill>
          <a:ln w="9525">
            <a:solidFill>
              <a:schemeClr val="bg2"/>
            </a:solidFill>
            <a:miter lim="800000"/>
            <a:headEnd/>
            <a:tailEnd/>
          </a:ln>
        </p:spPr>
        <p:txBody>
          <a:bodyPr lIns="180000" tIns="144000" rIns="180000" bIns="144000" anchor="ctr"/>
          <a:lstStyle/>
          <a:p>
            <a:pPr marL="342900" lvl="2" indent="-342900" algn="ctr" defTabSz="1009650" eaLnBrk="0" hangingPunct="0">
              <a:lnSpc>
                <a:spcPts val="1575"/>
              </a:lnSpc>
              <a:spcBef>
                <a:spcPts val="1388"/>
              </a:spcBef>
              <a:buSzPct val="75000"/>
              <a:defRPr/>
            </a:pPr>
            <a:r>
              <a:rPr lang="en-GB" b="1" dirty="0" err="1">
                <a:solidFill>
                  <a:schemeClr val="accent6"/>
                </a:solidFill>
                <a:cs typeface="+mn-cs"/>
              </a:rPr>
              <a:t>Valinor</a:t>
            </a:r>
            <a:r>
              <a:rPr lang="en-GB" b="1" dirty="0">
                <a:solidFill>
                  <a:schemeClr val="accent6"/>
                </a:solidFill>
                <a:cs typeface="+mn-cs"/>
              </a:rPr>
              <a:t> is strongly focused on continuous improvement of its crop yields and is dedicated to development of all necessary components to achieve this improvement</a:t>
            </a:r>
            <a:endParaRPr lang="ru-RU" b="1" dirty="0" err="1">
              <a:solidFill>
                <a:schemeClr val="accent6"/>
              </a:solidFill>
              <a:cs typeface="+mn-cs"/>
            </a:endParaRPr>
          </a:p>
        </p:txBody>
      </p:sp>
      <p:cxnSp>
        <p:nvCxnSpPr>
          <p:cNvPr id="23" name="Straight Connector 22"/>
          <p:cNvCxnSpPr/>
          <p:nvPr/>
        </p:nvCxnSpPr>
        <p:spPr bwMode="auto">
          <a:xfrm>
            <a:off x="381000" y="1317625"/>
            <a:ext cx="440055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14341" name="TextBox 23"/>
          <p:cNvSpPr txBox="1">
            <a:spLocks noChangeArrowheads="1"/>
          </p:cNvSpPr>
          <p:nvPr/>
        </p:nvSpPr>
        <p:spPr bwMode="auto">
          <a:xfrm>
            <a:off x="398463" y="957263"/>
            <a:ext cx="4400550" cy="338137"/>
          </a:xfrm>
          <a:prstGeom prst="rect">
            <a:avLst/>
          </a:prstGeom>
          <a:solidFill>
            <a:schemeClr val="bg2"/>
          </a:solidFill>
          <a:ln w="9525">
            <a:noFill/>
            <a:miter lim="800000"/>
            <a:headEnd/>
            <a:tailEnd/>
          </a:ln>
        </p:spPr>
        <p:txBody>
          <a:bodyPr>
            <a:spAutoFit/>
          </a:bodyPr>
          <a:lstStyle/>
          <a:p>
            <a:pPr algn="ctr" eaLnBrk="0" hangingPunct="0">
              <a:spcBef>
                <a:spcPct val="50000"/>
              </a:spcBef>
            </a:pPr>
            <a:r>
              <a:rPr lang="en-GB" sz="1600" b="1"/>
              <a:t>High quality raw materials</a:t>
            </a:r>
          </a:p>
        </p:txBody>
      </p:sp>
      <p:sp>
        <p:nvSpPr>
          <p:cNvPr id="34" name="TextBox 33"/>
          <p:cNvSpPr txBox="1"/>
          <p:nvPr/>
        </p:nvSpPr>
        <p:spPr>
          <a:xfrm>
            <a:off x="5362575" y="3602038"/>
            <a:ext cx="4211638" cy="338137"/>
          </a:xfrm>
          <a:prstGeom prst="rect">
            <a:avLst/>
          </a:prstGeom>
          <a:solidFill>
            <a:schemeClr val="bg2"/>
          </a:solidFill>
        </p:spPr>
        <p:txBody>
          <a:bodyPr>
            <a:spAutoFit/>
          </a:bodyPr>
          <a:lstStyle/>
          <a:p>
            <a:pPr algn="ctr" eaLnBrk="0" hangingPunct="0">
              <a:spcBef>
                <a:spcPct val="50000"/>
              </a:spcBef>
              <a:defRPr/>
            </a:pPr>
            <a:r>
              <a:rPr lang="en-GB" sz="1600" b="1" dirty="0">
                <a:cs typeface="+mn-cs"/>
              </a:rPr>
              <a:t>Optimized land utilization</a:t>
            </a:r>
          </a:p>
        </p:txBody>
      </p:sp>
      <p:sp>
        <p:nvSpPr>
          <p:cNvPr id="14343" name="Text Box 30"/>
          <p:cNvSpPr txBox="1">
            <a:spLocks noChangeArrowheads="1"/>
          </p:cNvSpPr>
          <p:nvPr/>
        </p:nvSpPr>
        <p:spPr bwMode="blackGray">
          <a:xfrm>
            <a:off x="5445125" y="6761163"/>
            <a:ext cx="2713038" cy="161925"/>
          </a:xfrm>
          <a:prstGeom prst="rect">
            <a:avLst/>
          </a:prstGeom>
          <a:noFill/>
          <a:ln w="9525">
            <a:noFill/>
            <a:miter lim="800000"/>
            <a:headEnd/>
            <a:tailEnd/>
          </a:ln>
        </p:spPr>
        <p:txBody>
          <a:bodyPr lIns="0" tIns="18963" rIns="75852" bIns="18963" anchor="b">
            <a:spAutoFit/>
          </a:bodyPr>
          <a:lstStyle/>
          <a:p>
            <a:pPr marL="606425" indent="-606425" eaLnBrk="0" hangingPunct="0">
              <a:spcBef>
                <a:spcPct val="50000"/>
              </a:spcBef>
            </a:pPr>
            <a:r>
              <a:rPr lang="en-GB" sz="800" i="1" dirty="0">
                <a:solidFill>
                  <a:srgbClr val="464F6E"/>
                </a:solidFill>
              </a:rPr>
              <a:t>Source: </a:t>
            </a:r>
            <a:r>
              <a:rPr lang="en-US" sz="800" i="1" dirty="0">
                <a:solidFill>
                  <a:srgbClr val="464F6E"/>
                </a:solidFill>
              </a:rPr>
              <a:t>Management </a:t>
            </a:r>
            <a:r>
              <a:rPr lang="en-US" sz="800" i="1" dirty="0" smtClean="0">
                <a:solidFill>
                  <a:srgbClr val="464F6E"/>
                </a:solidFill>
              </a:rPr>
              <a:t>accounts, </a:t>
            </a:r>
            <a:r>
              <a:rPr lang="en-US" sz="800" i="1" smtClean="0">
                <a:solidFill>
                  <a:srgbClr val="464F6E"/>
                </a:solidFill>
              </a:rPr>
              <a:t>Company data</a:t>
            </a:r>
            <a:endParaRPr lang="en-GB" sz="800" i="1" dirty="0">
              <a:solidFill>
                <a:srgbClr val="464F6E"/>
              </a:solidFill>
            </a:endParaRPr>
          </a:p>
        </p:txBody>
      </p:sp>
      <p:cxnSp>
        <p:nvCxnSpPr>
          <p:cNvPr id="37" name="Straight Connector 36"/>
          <p:cNvCxnSpPr/>
          <p:nvPr/>
        </p:nvCxnSpPr>
        <p:spPr bwMode="auto">
          <a:xfrm>
            <a:off x="5362575" y="3962400"/>
            <a:ext cx="4211638"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graphicFrame>
        <p:nvGraphicFramePr>
          <p:cNvPr id="33" name="Table 32"/>
          <p:cNvGraphicFramePr>
            <a:graphicFrameLocks noGrp="1"/>
          </p:cNvGraphicFramePr>
          <p:nvPr/>
        </p:nvGraphicFramePr>
        <p:xfrm>
          <a:off x="393700" y="1344613"/>
          <a:ext cx="4395951" cy="1675034"/>
        </p:xfrm>
        <a:graphic>
          <a:graphicData uri="http://schemas.openxmlformats.org/drawingml/2006/table">
            <a:tbl>
              <a:tblPr firstRow="1" bandRow="1">
                <a:tableStyleId>{5C22544A-7EE6-4342-B048-85BDC9FD1C3A}</a:tableStyleId>
              </a:tblPr>
              <a:tblGrid>
                <a:gridCol w="2134289"/>
                <a:gridCol w="2261662"/>
              </a:tblGrid>
              <a:tr h="299944">
                <a:tc>
                  <a:txBody>
                    <a:bodyPr/>
                    <a:lstStyle/>
                    <a:p>
                      <a:r>
                        <a:rPr lang="en-GB" sz="1200" b="1" dirty="0" smtClean="0">
                          <a:cs typeface="+mn-cs"/>
                        </a:rPr>
                        <a:t>Category of costs:</a:t>
                      </a:r>
                      <a:endParaRPr lang="en-US" sz="12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b="1" dirty="0" smtClean="0">
                          <a:cs typeface="+mn-cs"/>
                        </a:rPr>
                        <a:t>Key suppliers:</a:t>
                      </a:r>
                    </a:p>
                  </a:txBody>
                  <a:tcPr/>
                </a:tc>
              </a:tr>
              <a:tr h="433252">
                <a:tc>
                  <a:txBody>
                    <a:bodyPr/>
                    <a:lstStyle/>
                    <a:p>
                      <a:pPr algn="l" rtl="0" fontAlgn="t"/>
                      <a:r>
                        <a:rPr lang="en-US" sz="1000" b="1" i="0" u="none" strike="noStrike">
                          <a:solidFill>
                            <a:srgbClr val="000000"/>
                          </a:solidFill>
                          <a:latin typeface="Arial"/>
                        </a:rPr>
                        <a:t>Fertilizers (19% of total costs) </a:t>
                      </a:r>
                    </a:p>
                  </a:txBody>
                  <a:tcPr marL="0" marR="0" marT="0" marB="0" anchor="ctr"/>
                </a:tc>
                <a:tc>
                  <a:txBody>
                    <a:bodyPr/>
                    <a:lstStyle/>
                    <a:p>
                      <a:pPr algn="l" rtl="0" fontAlgn="t"/>
                      <a:r>
                        <a:rPr lang="en-GB" sz="1000" b="0" i="0" u="none" strike="noStrike">
                          <a:solidFill>
                            <a:srgbClr val="464F6E"/>
                          </a:solidFill>
                          <a:latin typeface="Arial"/>
                        </a:rPr>
                        <a:t> Syngenta, BASF, Bayer, Dupont, “Uralkhim”</a:t>
                      </a:r>
                      <a:r>
                        <a:rPr lang="en-GB" sz="1000" b="0" i="0" u="none" strike="noStrike">
                          <a:solidFill>
                            <a:srgbClr val="000000"/>
                          </a:solidFill>
                          <a:latin typeface="Arial"/>
                        </a:rPr>
                        <a:t> </a:t>
                      </a:r>
                      <a:endParaRPr lang="en-GB" sz="1000" b="0" i="0" u="none" strike="noStrike">
                        <a:solidFill>
                          <a:srgbClr val="464F6E"/>
                        </a:solidFill>
                        <a:latin typeface="Arial"/>
                      </a:endParaRPr>
                    </a:p>
                  </a:txBody>
                  <a:tcPr marL="0" marR="0" marT="0" marB="0" anchor="ctr"/>
                </a:tc>
              </a:tr>
              <a:tr h="599888">
                <a:tc>
                  <a:txBody>
                    <a:bodyPr/>
                    <a:lstStyle/>
                    <a:p>
                      <a:pPr algn="l" rtl="0" fontAlgn="t"/>
                      <a:r>
                        <a:rPr lang="en-US" sz="1000" b="1" i="0" u="none" strike="noStrike">
                          <a:solidFill>
                            <a:srgbClr val="000000"/>
                          </a:solidFill>
                          <a:latin typeface="Arial"/>
                        </a:rPr>
                        <a:t>Chemicals (8% of total costs)</a:t>
                      </a:r>
                    </a:p>
                  </a:txBody>
                  <a:tcPr marL="0" marR="0" marT="0" marB="0" anchor="ctr"/>
                </a:tc>
                <a:tc>
                  <a:txBody>
                    <a:bodyPr/>
                    <a:lstStyle/>
                    <a:p>
                      <a:pPr algn="l" rtl="0" fontAlgn="t"/>
                      <a:r>
                        <a:rPr lang="en-US" sz="1000" b="0" i="0" u="none" strike="noStrike">
                          <a:solidFill>
                            <a:srgbClr val="464F6E"/>
                          </a:solidFill>
                          <a:latin typeface="Arial"/>
                        </a:rPr>
                        <a:t>BASF, Bayer and Syngenta, Dow Agro Science, DuPont, Bayer, and Arista, FMCi </a:t>
                      </a:r>
                    </a:p>
                  </a:txBody>
                  <a:tcPr marL="0" marR="0" marT="0" marB="0" anchor="ctr"/>
                </a:tc>
              </a:tr>
              <a:tr h="341950">
                <a:tc>
                  <a:txBody>
                    <a:bodyPr/>
                    <a:lstStyle/>
                    <a:p>
                      <a:pPr algn="l" rtl="0" fontAlgn="t"/>
                      <a:r>
                        <a:rPr lang="en-US" sz="1000" b="1" i="0" u="none" strike="noStrike">
                          <a:solidFill>
                            <a:srgbClr val="000000"/>
                          </a:solidFill>
                          <a:latin typeface="Arial"/>
                        </a:rPr>
                        <a:t>Seeds (7% of total costs)</a:t>
                      </a:r>
                    </a:p>
                  </a:txBody>
                  <a:tcPr marL="0" marR="0" marT="0" marB="0" anchor="ctr"/>
                </a:tc>
                <a:tc>
                  <a:txBody>
                    <a:bodyPr/>
                    <a:lstStyle/>
                    <a:p>
                      <a:pPr algn="l" rtl="0" fontAlgn="t"/>
                      <a:r>
                        <a:rPr lang="en-GB" sz="1000" b="0" i="0" u="none" strike="noStrike" dirty="0">
                          <a:solidFill>
                            <a:srgbClr val="464F6E"/>
                          </a:solidFill>
                          <a:latin typeface="Arial"/>
                        </a:rPr>
                        <a:t>Pioneer, </a:t>
                      </a:r>
                      <a:r>
                        <a:rPr lang="en-GB" sz="1000" b="0" i="0" u="none" strike="noStrike" dirty="0" err="1">
                          <a:solidFill>
                            <a:srgbClr val="464F6E"/>
                          </a:solidFill>
                          <a:latin typeface="Arial"/>
                        </a:rPr>
                        <a:t>Syngenta</a:t>
                      </a:r>
                      <a:r>
                        <a:rPr lang="en-GB" sz="1000" b="0" i="0" u="none" strike="noStrike" dirty="0">
                          <a:solidFill>
                            <a:srgbClr val="464F6E"/>
                          </a:solidFill>
                          <a:latin typeface="Arial"/>
                        </a:rPr>
                        <a:t>, </a:t>
                      </a:r>
                      <a:r>
                        <a:rPr lang="en-GB" sz="1000" b="0" i="0" u="none" strike="noStrike" dirty="0" err="1">
                          <a:solidFill>
                            <a:srgbClr val="464F6E"/>
                          </a:solidFill>
                          <a:latin typeface="Arial"/>
                        </a:rPr>
                        <a:t>Cassad</a:t>
                      </a:r>
                      <a:r>
                        <a:rPr lang="en-GB" sz="1000" b="0" i="0" u="none" strike="noStrike" dirty="0">
                          <a:solidFill>
                            <a:srgbClr val="464F6E"/>
                          </a:solidFill>
                          <a:latin typeface="Arial"/>
                        </a:rPr>
                        <a:t>, KWS</a:t>
                      </a:r>
                      <a:r>
                        <a:rPr lang="en-GB" sz="1000" b="0" i="0" u="none" strike="noStrike" dirty="0">
                          <a:solidFill>
                            <a:srgbClr val="000000"/>
                          </a:solidFill>
                          <a:latin typeface="Arial"/>
                        </a:rPr>
                        <a:t> </a:t>
                      </a:r>
                      <a:endParaRPr lang="en-GB" sz="1000" b="0" i="0" u="none" strike="noStrike" dirty="0">
                        <a:solidFill>
                          <a:srgbClr val="464F6E"/>
                        </a:solidFill>
                        <a:latin typeface="Arial"/>
                      </a:endParaRPr>
                    </a:p>
                  </a:txBody>
                  <a:tcPr marL="0" marR="0" marT="0" marB="0" anchor="ctr"/>
                </a:tc>
              </a:tr>
            </a:tbl>
          </a:graphicData>
        </a:graphic>
      </p:graphicFrame>
      <p:cxnSp>
        <p:nvCxnSpPr>
          <p:cNvPr id="22" name="Straight Connector 21"/>
          <p:cNvCxnSpPr/>
          <p:nvPr/>
        </p:nvCxnSpPr>
        <p:spPr bwMode="auto">
          <a:xfrm>
            <a:off x="400050" y="3965575"/>
            <a:ext cx="440055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14363" name="TextBox 24"/>
          <p:cNvSpPr txBox="1">
            <a:spLocks noChangeArrowheads="1"/>
          </p:cNvSpPr>
          <p:nvPr/>
        </p:nvSpPr>
        <p:spPr bwMode="auto">
          <a:xfrm>
            <a:off x="409575" y="3602038"/>
            <a:ext cx="4400550" cy="338137"/>
          </a:xfrm>
          <a:prstGeom prst="rect">
            <a:avLst/>
          </a:prstGeom>
          <a:solidFill>
            <a:schemeClr val="bg2"/>
          </a:solidFill>
          <a:ln w="9525">
            <a:noFill/>
            <a:miter lim="800000"/>
            <a:headEnd/>
            <a:tailEnd/>
          </a:ln>
        </p:spPr>
        <p:txBody>
          <a:bodyPr>
            <a:spAutoFit/>
          </a:bodyPr>
          <a:lstStyle/>
          <a:p>
            <a:pPr algn="ctr" eaLnBrk="0" hangingPunct="0">
              <a:spcBef>
                <a:spcPct val="50000"/>
              </a:spcBef>
            </a:pPr>
            <a:r>
              <a:rPr lang="en-GB" sz="1600" b="1"/>
              <a:t>Modern machinery</a:t>
            </a:r>
          </a:p>
        </p:txBody>
      </p:sp>
      <p:sp>
        <p:nvSpPr>
          <p:cNvPr id="14364" name="Text Placeholder 4"/>
          <p:cNvSpPr>
            <a:spLocks noGrp="1"/>
          </p:cNvSpPr>
          <p:nvPr>
            <p:ph type="body" sz="quarter" idx="16"/>
          </p:nvPr>
        </p:nvSpPr>
        <p:spPr>
          <a:xfrm>
            <a:off x="371475" y="5810250"/>
            <a:ext cx="4727575" cy="1114425"/>
          </a:xfrm>
        </p:spPr>
        <p:txBody>
          <a:bodyPr/>
          <a:lstStyle/>
          <a:p>
            <a:pPr lvl="2"/>
            <a:r>
              <a:rPr lang="en-US" sz="1000" dirty="0" smtClean="0"/>
              <a:t>Additional modern machinery and equipment for existing farms will help to improve yields, increase labor productivity and reduce repair and maintenance and other operating costs </a:t>
            </a:r>
          </a:p>
          <a:p>
            <a:pPr lvl="2"/>
            <a:r>
              <a:rPr lang="en-GB" sz="1000" dirty="0" smtClean="0"/>
              <a:t>Farming equipment is manufactured by John Deere, </a:t>
            </a:r>
            <a:r>
              <a:rPr lang="en-GB" sz="1000" dirty="0" err="1" smtClean="0"/>
              <a:t>Claas</a:t>
            </a:r>
            <a:r>
              <a:rPr lang="en-GB" sz="1000" dirty="0" smtClean="0"/>
              <a:t> and CNH</a:t>
            </a:r>
          </a:p>
          <a:p>
            <a:pPr lvl="2">
              <a:buFont typeface="Wingdings 3" pitchFamily="18" charset="2"/>
              <a:buNone/>
            </a:pPr>
            <a:endParaRPr lang="ru-RU" sz="1000" dirty="0" smtClean="0"/>
          </a:p>
          <a:p>
            <a:pPr lvl="2">
              <a:buFont typeface="Wingdings 3" pitchFamily="18" charset="2"/>
              <a:buNone/>
            </a:pPr>
            <a:endParaRPr lang="en-US" sz="1000" dirty="0" smtClean="0"/>
          </a:p>
        </p:txBody>
      </p:sp>
      <p:graphicFrame>
        <p:nvGraphicFramePr>
          <p:cNvPr id="27" name="Table 26"/>
          <p:cNvGraphicFramePr>
            <a:graphicFrameLocks noGrp="1"/>
          </p:cNvGraphicFramePr>
          <p:nvPr/>
        </p:nvGraphicFramePr>
        <p:xfrm>
          <a:off x="390525" y="3983038"/>
          <a:ext cx="4404995" cy="1764916"/>
        </p:xfrm>
        <a:graphic>
          <a:graphicData uri="http://schemas.openxmlformats.org/drawingml/2006/table">
            <a:tbl>
              <a:tblPr firstRow="1" bandRow="1">
                <a:tableStyleId>{5C22544A-7EE6-4342-B048-85BDC9FD1C3A}</a:tableStyleId>
              </a:tblPr>
              <a:tblGrid>
                <a:gridCol w="3053715"/>
                <a:gridCol w="1351280"/>
              </a:tblGrid>
              <a:tr h="228006">
                <a:tc>
                  <a:txBody>
                    <a:bodyPr/>
                    <a:lstStyle/>
                    <a:p>
                      <a:r>
                        <a:rPr lang="en-US" sz="1200" dirty="0" smtClean="0"/>
                        <a:t>Machinery</a:t>
                      </a:r>
                      <a:endParaRPr lang="en-US" sz="1200" dirty="0"/>
                    </a:p>
                  </a:txBody>
                  <a:tcPr/>
                </a:tc>
                <a:tc>
                  <a:txBody>
                    <a:bodyPr/>
                    <a:lstStyle/>
                    <a:p>
                      <a:pPr algn="ctr"/>
                      <a:r>
                        <a:rPr lang="en-US" sz="1200" dirty="0" smtClean="0"/>
                        <a:t>Dec-11</a:t>
                      </a:r>
                      <a:endParaRPr lang="en-US" sz="1200" dirty="0"/>
                    </a:p>
                  </a:txBody>
                  <a:tcPr/>
                </a:tc>
              </a:tr>
              <a:tr h="228006">
                <a:tc>
                  <a:txBody>
                    <a:bodyPr/>
                    <a:lstStyle/>
                    <a:p>
                      <a:r>
                        <a:rPr lang="en-US" sz="1000" b="1" dirty="0" smtClean="0"/>
                        <a:t>Combine harvesters</a:t>
                      </a:r>
                      <a:endParaRPr lang="en-US" sz="1000" b="1" dirty="0"/>
                    </a:p>
                  </a:txBody>
                  <a:tcPr/>
                </a:tc>
                <a:tc>
                  <a:txBody>
                    <a:bodyPr/>
                    <a:lstStyle/>
                    <a:p>
                      <a:pPr algn="ctr"/>
                      <a:r>
                        <a:rPr lang="en-US" sz="1000" dirty="0" smtClean="0"/>
                        <a:t>329</a:t>
                      </a:r>
                      <a:endParaRPr lang="en-US" sz="1000" dirty="0"/>
                    </a:p>
                  </a:txBody>
                  <a:tcPr anchor="ctr"/>
                </a:tc>
              </a:tr>
              <a:tr h="228006">
                <a:tc>
                  <a:txBody>
                    <a:bodyPr/>
                    <a:lstStyle/>
                    <a:p>
                      <a:r>
                        <a:rPr lang="en-US" sz="1000" b="1" dirty="0" smtClean="0"/>
                        <a:t>Tractors</a:t>
                      </a:r>
                      <a:endParaRPr lang="en-US" sz="1000" b="1" dirty="0"/>
                    </a:p>
                  </a:txBody>
                  <a:tcPr/>
                </a:tc>
                <a:tc>
                  <a:txBody>
                    <a:bodyPr/>
                    <a:lstStyle/>
                    <a:p>
                      <a:pPr algn="ctr"/>
                      <a:r>
                        <a:rPr lang="en-US" sz="1000" dirty="0" smtClean="0"/>
                        <a:t>1,059</a:t>
                      </a:r>
                      <a:endParaRPr lang="en-US" sz="1000" dirty="0"/>
                    </a:p>
                  </a:txBody>
                  <a:tcPr anchor="ctr"/>
                </a:tc>
              </a:tr>
              <a:tr h="228006">
                <a:tc>
                  <a:txBody>
                    <a:bodyPr/>
                    <a:lstStyle/>
                    <a:p>
                      <a:r>
                        <a:rPr lang="en-US" sz="1000" b="1" dirty="0" smtClean="0"/>
                        <a:t>Seeding machines</a:t>
                      </a:r>
                      <a:endParaRPr lang="en-US" sz="1000" b="1" dirty="0"/>
                    </a:p>
                  </a:txBody>
                  <a:tcPr/>
                </a:tc>
                <a:tc>
                  <a:txBody>
                    <a:bodyPr/>
                    <a:lstStyle/>
                    <a:p>
                      <a:pPr algn="ctr"/>
                      <a:r>
                        <a:rPr lang="en-US" sz="1000" dirty="0" smtClean="0"/>
                        <a:t>625</a:t>
                      </a:r>
                      <a:endParaRPr lang="en-US" sz="1000" dirty="0"/>
                    </a:p>
                  </a:txBody>
                  <a:tcPr anchor="ctr"/>
                </a:tc>
              </a:tr>
              <a:tr h="513014">
                <a:tc>
                  <a:txBody>
                    <a:bodyPr/>
                    <a:lstStyle/>
                    <a:p>
                      <a:r>
                        <a:rPr lang="en-US" sz="1000" b="1" dirty="0" smtClean="0"/>
                        <a:t>Trucks and other</a:t>
                      </a:r>
                    </a:p>
                    <a:p>
                      <a:r>
                        <a:rPr lang="en-US" sz="1000" b="1" dirty="0" smtClean="0"/>
                        <a:t>equipment</a:t>
                      </a:r>
                      <a:endParaRPr lang="en-US" sz="1000" b="1" dirty="0"/>
                    </a:p>
                  </a:txBody>
                  <a:tcPr anchor="ctr"/>
                </a:tc>
                <a:tc>
                  <a:txBody>
                    <a:bodyPr/>
                    <a:lstStyle/>
                    <a:p>
                      <a:pPr marL="0" algn="ctr" defTabSz="914400" rtl="0" eaLnBrk="1" latinLnBrk="0" hangingPunct="1"/>
                      <a:r>
                        <a:rPr lang="en-US" sz="1000" kern="1200" dirty="0" smtClean="0">
                          <a:solidFill>
                            <a:schemeClr val="dk1"/>
                          </a:solidFill>
                          <a:latin typeface="+mn-lt"/>
                          <a:ea typeface="+mn-ea"/>
                          <a:cs typeface="+mn-cs"/>
                        </a:rPr>
                        <a:t>4,008</a:t>
                      </a:r>
                      <a:endParaRPr lang="en-US" sz="1000" kern="1200" dirty="0">
                        <a:solidFill>
                          <a:schemeClr val="dk1"/>
                        </a:solidFill>
                        <a:latin typeface="+mn-lt"/>
                        <a:ea typeface="+mn-ea"/>
                        <a:cs typeface="+mn-cs"/>
                      </a:endParaRPr>
                    </a:p>
                  </a:txBody>
                  <a:tcPr anchor="ctr"/>
                </a:tc>
              </a:tr>
              <a:tr h="246062">
                <a:tc>
                  <a:txBody>
                    <a:bodyPr/>
                    <a:lstStyle/>
                    <a:p>
                      <a:r>
                        <a:rPr lang="en-US" sz="1000" b="1" dirty="0" smtClean="0"/>
                        <a:t>Total</a:t>
                      </a:r>
                      <a:endParaRPr lang="en-US" sz="1000" b="1" dirty="0"/>
                    </a:p>
                  </a:txBody>
                  <a:tcPr anchor="ctr"/>
                </a:tc>
                <a:tc>
                  <a:txBody>
                    <a:bodyPr/>
                    <a:lstStyle/>
                    <a:p>
                      <a:pPr marL="0" algn="ctr" defTabSz="914400" rtl="0" eaLnBrk="1" latinLnBrk="0" hangingPunct="1"/>
                      <a:r>
                        <a:rPr lang="en-US" sz="1000" kern="1200" dirty="0" smtClean="0">
                          <a:solidFill>
                            <a:schemeClr val="dk1"/>
                          </a:solidFill>
                          <a:latin typeface="+mn-lt"/>
                          <a:ea typeface="+mn-ea"/>
                          <a:cs typeface="+mn-cs"/>
                        </a:rPr>
                        <a:t>6,021</a:t>
                      </a:r>
                      <a:endParaRPr lang="en-US" sz="1000" kern="1200" dirty="0">
                        <a:solidFill>
                          <a:schemeClr val="dk1"/>
                        </a:solidFill>
                        <a:latin typeface="+mn-lt"/>
                        <a:ea typeface="+mn-ea"/>
                        <a:cs typeface="+mn-cs"/>
                      </a:endParaRPr>
                    </a:p>
                  </a:txBody>
                  <a:tcPr anchor="ctr"/>
                </a:tc>
              </a:tr>
            </a:tbl>
          </a:graphicData>
        </a:graphic>
      </p:graphicFrame>
      <p:cxnSp>
        <p:nvCxnSpPr>
          <p:cNvPr id="28" name="Straight Connector 27"/>
          <p:cNvCxnSpPr/>
          <p:nvPr/>
        </p:nvCxnSpPr>
        <p:spPr bwMode="auto">
          <a:xfrm>
            <a:off x="5372100" y="1317625"/>
            <a:ext cx="4211638"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14389" name="TextBox 29"/>
          <p:cNvSpPr txBox="1">
            <a:spLocks noChangeArrowheads="1"/>
          </p:cNvSpPr>
          <p:nvPr/>
        </p:nvSpPr>
        <p:spPr bwMode="auto">
          <a:xfrm>
            <a:off x="5372100" y="957263"/>
            <a:ext cx="4210050" cy="338137"/>
          </a:xfrm>
          <a:prstGeom prst="rect">
            <a:avLst/>
          </a:prstGeom>
          <a:solidFill>
            <a:schemeClr val="bg2"/>
          </a:solidFill>
          <a:ln w="9525">
            <a:noFill/>
            <a:miter lim="800000"/>
            <a:headEnd/>
            <a:tailEnd/>
          </a:ln>
        </p:spPr>
        <p:txBody>
          <a:bodyPr>
            <a:spAutoFit/>
          </a:bodyPr>
          <a:lstStyle/>
          <a:p>
            <a:pPr algn="ctr" eaLnBrk="0" hangingPunct="0">
              <a:spcBef>
                <a:spcPct val="50000"/>
              </a:spcBef>
            </a:pPr>
            <a:r>
              <a:rPr lang="en-GB" sz="1600" b="1"/>
              <a:t>Skilled employees</a:t>
            </a:r>
          </a:p>
        </p:txBody>
      </p:sp>
      <p:graphicFrame>
        <p:nvGraphicFramePr>
          <p:cNvPr id="38" name="Table 37"/>
          <p:cNvGraphicFramePr>
            <a:graphicFrameLocks noGrp="1"/>
          </p:cNvGraphicFramePr>
          <p:nvPr/>
        </p:nvGraphicFramePr>
        <p:xfrm>
          <a:off x="5372100" y="1343026"/>
          <a:ext cx="4210051" cy="1293040"/>
        </p:xfrm>
        <a:graphic>
          <a:graphicData uri="http://schemas.openxmlformats.org/drawingml/2006/table">
            <a:tbl>
              <a:tblPr firstRow="1" bandRow="1">
                <a:tableStyleId>{5C22544A-7EE6-4342-B048-85BDC9FD1C3A}</a:tableStyleId>
              </a:tblPr>
              <a:tblGrid>
                <a:gridCol w="942975"/>
                <a:gridCol w="400156"/>
                <a:gridCol w="397812"/>
                <a:gridCol w="494980"/>
                <a:gridCol w="208280"/>
                <a:gridCol w="540255"/>
                <a:gridCol w="711031"/>
                <a:gridCol w="514562"/>
              </a:tblGrid>
              <a:tr h="221798">
                <a:tc>
                  <a:txBody>
                    <a:bodyPr/>
                    <a:lstStyle/>
                    <a:p>
                      <a:r>
                        <a:rPr lang="en-US" sz="1200" dirty="0" smtClean="0">
                          <a:latin typeface="+mn-lt"/>
                        </a:rPr>
                        <a:t>Category</a:t>
                      </a:r>
                      <a:endParaRPr lang="en-US" sz="1200" dirty="0">
                        <a:latin typeface="+mn-lt"/>
                      </a:endParaRPr>
                    </a:p>
                  </a:txBody>
                  <a:tcPr/>
                </a:tc>
                <a:tc gridSpan="3">
                  <a:txBody>
                    <a:bodyPr/>
                    <a:lstStyle/>
                    <a:p>
                      <a:pPr algn="ctr"/>
                      <a:r>
                        <a:rPr lang="en-US" sz="1200" dirty="0" smtClean="0">
                          <a:latin typeface="+mn-lt"/>
                        </a:rPr>
                        <a:t>Number</a:t>
                      </a:r>
                      <a:endParaRPr lang="en-US" sz="1200" dirty="0">
                        <a:latin typeface="+mn-lt"/>
                      </a:endParaRPr>
                    </a:p>
                  </a:txBody>
                  <a:tcPr/>
                </a:tc>
                <a:tc hMerge="1">
                  <a:txBody>
                    <a:bodyPr/>
                    <a:lstStyle/>
                    <a:p>
                      <a:endParaRPr lang="en-US" dirty="0"/>
                    </a:p>
                  </a:txBody>
                  <a:tcPr/>
                </a:tc>
                <a:tc hMerge="1">
                  <a:txBody>
                    <a:bodyPr/>
                    <a:lstStyle/>
                    <a:p>
                      <a:endParaRPr lang="en-US" dirty="0"/>
                    </a:p>
                  </a:txBody>
                  <a:tcPr/>
                </a:tc>
                <a:tc>
                  <a:txBody>
                    <a:bodyPr/>
                    <a:lstStyle/>
                    <a:p>
                      <a:endParaRPr lang="en-US" sz="1200" dirty="0">
                        <a:latin typeface="+mn-lt"/>
                      </a:endParaRPr>
                    </a:p>
                  </a:txBody>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err="1" smtClean="0">
                          <a:solidFill>
                            <a:schemeClr val="bg1"/>
                          </a:solidFill>
                          <a:latin typeface="+mn-lt"/>
                        </a:rPr>
                        <a:t>Tonnes</a:t>
                      </a:r>
                      <a:r>
                        <a:rPr lang="en-US" sz="1200" b="1" i="0" u="none" strike="noStrike" dirty="0" smtClean="0">
                          <a:solidFill>
                            <a:schemeClr val="bg1"/>
                          </a:solidFill>
                          <a:latin typeface="+mn-lt"/>
                        </a:rPr>
                        <a:t>/employee p.a.</a:t>
                      </a:r>
                    </a:p>
                  </a:txBody>
                  <a:tcPr marL="9525" marR="9525" marT="9525" marB="0" anchor="ctr"/>
                </a:tc>
                <a:tc hMerge="1">
                  <a:txBody>
                    <a:bodyPr/>
                    <a:lstStyle/>
                    <a:p>
                      <a:endParaRPr lang="en-US"/>
                    </a:p>
                  </a:txBody>
                  <a:tcPr/>
                </a:tc>
                <a:tc hMerge="1">
                  <a:txBody>
                    <a:bodyPr/>
                    <a:lstStyle/>
                    <a:p>
                      <a:endParaRPr lang="en-US"/>
                    </a:p>
                  </a:txBody>
                  <a:tcPr/>
                </a:tc>
              </a:tr>
              <a:tr h="250906">
                <a:tc>
                  <a:txBody>
                    <a:bodyPr/>
                    <a:lstStyle/>
                    <a:p>
                      <a:pPr algn="l" fontAlgn="b"/>
                      <a:endParaRPr lang="ru-RU" sz="1000" b="0" i="0" u="none" strike="noStrike" dirty="0">
                        <a:solidFill>
                          <a:srgbClr val="000000"/>
                        </a:solidFill>
                        <a:latin typeface="+mn-lt"/>
                      </a:endParaRPr>
                    </a:p>
                  </a:txBody>
                  <a:tcPr marL="9525" marR="9525" marT="0" marB="36000" anchor="b"/>
                </a:tc>
                <a:tc>
                  <a:txBody>
                    <a:bodyPr/>
                    <a:lstStyle/>
                    <a:p>
                      <a:pPr algn="ctr" rtl="0" fontAlgn="b"/>
                      <a:r>
                        <a:rPr lang="ru-RU" sz="1000" b="1" i="0" u="none" strike="noStrike" dirty="0">
                          <a:solidFill>
                            <a:schemeClr val="tx1"/>
                          </a:solidFill>
                          <a:latin typeface="+mn-lt"/>
                        </a:rPr>
                        <a:t>2009</a:t>
                      </a:r>
                    </a:p>
                  </a:txBody>
                  <a:tcPr marL="36000" marR="36000" marT="0" marB="36000" anchor="ctr"/>
                </a:tc>
                <a:tc>
                  <a:txBody>
                    <a:bodyPr/>
                    <a:lstStyle/>
                    <a:p>
                      <a:pPr algn="ctr" rtl="0" fontAlgn="b"/>
                      <a:r>
                        <a:rPr lang="ru-RU" sz="1000" b="1" i="0" u="none" strike="noStrike" dirty="0">
                          <a:solidFill>
                            <a:schemeClr val="tx1"/>
                          </a:solidFill>
                          <a:latin typeface="+mn-lt"/>
                        </a:rPr>
                        <a:t>2010</a:t>
                      </a:r>
                    </a:p>
                  </a:txBody>
                  <a:tcPr marL="36000" marR="36000" marT="0" marB="36000" anchor="ctr"/>
                </a:tc>
                <a:tc>
                  <a:txBody>
                    <a:bodyPr/>
                    <a:lstStyle/>
                    <a:p>
                      <a:pPr marL="0" algn="ctr" defTabSz="914400" rtl="0" eaLnBrk="1" fontAlgn="b" latinLnBrk="0" hangingPunct="1"/>
                      <a:r>
                        <a:rPr lang="en-US" sz="1000" b="1" i="0" u="none" strike="noStrike" kern="1200" dirty="0" smtClean="0">
                          <a:solidFill>
                            <a:srgbClr val="000000"/>
                          </a:solidFill>
                          <a:latin typeface="+mn-lt"/>
                          <a:ea typeface="+mn-ea"/>
                          <a:cs typeface="+mn-cs"/>
                        </a:rPr>
                        <a:t>2011E</a:t>
                      </a:r>
                      <a:endParaRPr lang="en-US" sz="1000" b="1" i="0" u="none" strike="noStrike" kern="1200" dirty="0">
                        <a:solidFill>
                          <a:srgbClr val="000000"/>
                        </a:solidFill>
                        <a:latin typeface="+mn-lt"/>
                        <a:ea typeface="+mn-ea"/>
                        <a:cs typeface="+mn-cs"/>
                      </a:endParaRPr>
                    </a:p>
                  </a:txBody>
                  <a:tcPr marL="36000" marR="36000" marT="0" marB="36000" anchor="ctr"/>
                </a:tc>
                <a:tc>
                  <a:txBody>
                    <a:bodyPr/>
                    <a:lstStyle/>
                    <a:p>
                      <a:pPr algn="ctr" fontAlgn="b"/>
                      <a:endParaRPr lang="ru-RU" sz="400" b="0" i="0" u="none" strike="noStrike" dirty="0">
                        <a:solidFill>
                          <a:schemeClr val="tx1"/>
                        </a:solidFill>
                        <a:latin typeface="+mn-lt"/>
                      </a:endParaRPr>
                    </a:p>
                  </a:txBody>
                  <a:tcPr marL="36000" marR="36000" marT="0" marB="36000" anchor="ctr"/>
                </a:tc>
                <a:tc>
                  <a:txBody>
                    <a:bodyPr/>
                    <a:lstStyle/>
                    <a:p>
                      <a:pPr marL="0" algn="ctr" defTabSz="914400" rtl="0" eaLnBrk="1" fontAlgn="b" latinLnBrk="0" hangingPunct="1"/>
                      <a:r>
                        <a:rPr lang="ru-RU" sz="1000" b="1" i="0" u="none" strike="noStrike" kern="1200" dirty="0">
                          <a:solidFill>
                            <a:srgbClr val="000000"/>
                          </a:solidFill>
                          <a:latin typeface="+mn-lt"/>
                          <a:ea typeface="+mn-ea"/>
                          <a:cs typeface="+mn-cs"/>
                        </a:rPr>
                        <a:t>2009</a:t>
                      </a:r>
                    </a:p>
                  </a:txBody>
                  <a:tcPr marL="36000" marR="36000" marT="0" marB="36000" anchor="ctr"/>
                </a:tc>
                <a:tc>
                  <a:txBody>
                    <a:bodyPr/>
                    <a:lstStyle/>
                    <a:p>
                      <a:pPr marL="0" algn="ctr" defTabSz="914400" rtl="0" eaLnBrk="1" fontAlgn="b" latinLnBrk="0" hangingPunct="1"/>
                      <a:r>
                        <a:rPr lang="ru-RU" sz="1000" b="1" i="0" u="none" strike="noStrike" kern="1200" dirty="0">
                          <a:solidFill>
                            <a:srgbClr val="000000"/>
                          </a:solidFill>
                          <a:latin typeface="+mn-lt"/>
                          <a:ea typeface="+mn-ea"/>
                          <a:cs typeface="+mn-cs"/>
                        </a:rPr>
                        <a:t>2010</a:t>
                      </a:r>
                    </a:p>
                  </a:txBody>
                  <a:tcPr marL="36000" marR="36000" marT="0" marB="36000" anchor="ctr"/>
                </a:tc>
                <a:tc>
                  <a:txBody>
                    <a:bodyPr/>
                    <a:lstStyle/>
                    <a:p>
                      <a:pPr marL="0" algn="ctr" defTabSz="914400" rtl="0" eaLnBrk="1" fontAlgn="b" latinLnBrk="0" hangingPunct="1"/>
                      <a:r>
                        <a:rPr lang="en-US" sz="1000" b="1" i="0" u="none" strike="noStrike" kern="1200" dirty="0" smtClean="0">
                          <a:solidFill>
                            <a:srgbClr val="000000"/>
                          </a:solidFill>
                          <a:latin typeface="+mn-lt"/>
                          <a:ea typeface="+mn-ea"/>
                          <a:cs typeface="+mn-cs"/>
                        </a:rPr>
                        <a:t>2011E</a:t>
                      </a:r>
                    </a:p>
                  </a:txBody>
                  <a:tcPr marL="36000" marR="36000" marT="0" marB="36000" anchor="ctr"/>
                </a:tc>
              </a:tr>
              <a:tr h="254144">
                <a:tc>
                  <a:txBody>
                    <a:bodyPr/>
                    <a:lstStyle/>
                    <a:p>
                      <a:pPr algn="just" rtl="0" fontAlgn="ctr"/>
                      <a:r>
                        <a:rPr lang="en-US" sz="1000" b="0" i="0" u="none" strike="noStrike" dirty="0">
                          <a:solidFill>
                            <a:srgbClr val="000000"/>
                          </a:solidFill>
                          <a:latin typeface="+mn-lt"/>
                        </a:rPr>
                        <a:t>Crop production  </a:t>
                      </a:r>
                    </a:p>
                  </a:txBody>
                  <a:tcPr marL="9525" marR="9525" marT="0" marB="36000" anchor="ctr"/>
                </a:tc>
                <a:tc>
                  <a:txBody>
                    <a:bodyPr/>
                    <a:lstStyle/>
                    <a:p>
                      <a:pPr algn="ctr" rtl="0" fontAlgn="ctr"/>
                      <a:r>
                        <a:rPr lang="ru-RU" sz="1000" b="0" i="0" u="none" strike="noStrike" dirty="0">
                          <a:solidFill>
                            <a:srgbClr val="000000"/>
                          </a:solidFill>
                          <a:latin typeface="+mn-lt"/>
                        </a:rPr>
                        <a:t>4,432</a:t>
                      </a:r>
                    </a:p>
                  </a:txBody>
                  <a:tcPr marL="36000" marR="36000" marT="0" marB="36000" anchor="ctr"/>
                </a:tc>
                <a:tc>
                  <a:txBody>
                    <a:bodyPr/>
                    <a:lstStyle/>
                    <a:p>
                      <a:pPr algn="ctr" rtl="0" fontAlgn="ctr"/>
                      <a:r>
                        <a:rPr lang="ru-RU" sz="1000" b="0" i="0" u="none" strike="noStrike" dirty="0">
                          <a:solidFill>
                            <a:srgbClr val="000000"/>
                          </a:solidFill>
                          <a:latin typeface="+mn-lt"/>
                        </a:rPr>
                        <a:t>4,656</a:t>
                      </a:r>
                    </a:p>
                  </a:txBody>
                  <a:tcPr marL="36000" marR="36000" marT="0" marB="36000" anchor="ctr"/>
                </a:tc>
                <a:tc>
                  <a:txBody>
                    <a:bodyPr/>
                    <a:lstStyle/>
                    <a:p>
                      <a:pPr marL="0" algn="ctr" defTabSz="914400" rtl="0" eaLnBrk="1" fontAlgn="b" latinLnBrk="0" hangingPunct="1"/>
                      <a:r>
                        <a:rPr lang="en-US" sz="1000" b="0" i="0" u="none" strike="noStrike" kern="1200" dirty="0" smtClean="0">
                          <a:solidFill>
                            <a:srgbClr val="000000"/>
                          </a:solidFill>
                          <a:latin typeface="+mn-lt"/>
                          <a:ea typeface="+mn-ea"/>
                          <a:cs typeface="+mn-cs"/>
                        </a:rPr>
                        <a:t>4,677</a:t>
                      </a:r>
                      <a:endParaRPr lang="en-US" sz="1000" b="0" i="0" u="none" strike="noStrike" kern="1200" dirty="0">
                        <a:solidFill>
                          <a:srgbClr val="000000"/>
                        </a:solidFill>
                        <a:latin typeface="+mn-lt"/>
                        <a:ea typeface="+mn-ea"/>
                        <a:cs typeface="+mn-cs"/>
                      </a:endParaRPr>
                    </a:p>
                  </a:txBody>
                  <a:tcPr marL="36000" marR="36000" marT="0" marB="36000" anchor="ctr"/>
                </a:tc>
                <a:tc>
                  <a:txBody>
                    <a:bodyPr/>
                    <a:lstStyle/>
                    <a:p>
                      <a:pPr algn="ctr" fontAlgn="b"/>
                      <a:endParaRPr lang="ru-RU" sz="400" b="0" i="0" u="none" strike="noStrike" dirty="0">
                        <a:solidFill>
                          <a:srgbClr val="000000"/>
                        </a:solidFill>
                        <a:latin typeface="+mn-lt"/>
                      </a:endParaRPr>
                    </a:p>
                  </a:txBody>
                  <a:tcPr marL="36000" marR="36000" marT="0" marB="36000" anchor="ctr"/>
                </a:tc>
                <a:tc>
                  <a:txBody>
                    <a:bodyPr/>
                    <a:lstStyle/>
                    <a:p>
                      <a:pPr marL="0" algn="ctr" defTabSz="914400" rtl="0" eaLnBrk="1" fontAlgn="b" latinLnBrk="0" hangingPunct="1"/>
                      <a:r>
                        <a:rPr lang="ru-RU" sz="1000" b="0" i="0" u="none" strike="noStrike" kern="1200" dirty="0" smtClean="0">
                          <a:solidFill>
                            <a:srgbClr val="000000"/>
                          </a:solidFill>
                          <a:latin typeface="+mn-lt"/>
                          <a:ea typeface="+mn-ea"/>
                          <a:cs typeface="+mn-cs"/>
                        </a:rPr>
                        <a:t>215 </a:t>
                      </a:r>
                      <a:endParaRPr lang="ru-RU" sz="1000" b="0" i="0" u="none" strike="noStrike" kern="1200" dirty="0">
                        <a:solidFill>
                          <a:srgbClr val="000000"/>
                        </a:solidFill>
                        <a:latin typeface="+mn-lt"/>
                        <a:ea typeface="+mn-ea"/>
                        <a:cs typeface="+mn-cs"/>
                      </a:endParaRPr>
                    </a:p>
                  </a:txBody>
                  <a:tcPr marL="9525" marR="9525" marT="9525" marB="0" anchor="ctr"/>
                </a:tc>
                <a:tc>
                  <a:txBody>
                    <a:bodyPr/>
                    <a:lstStyle/>
                    <a:p>
                      <a:pPr marL="0" algn="ctr" defTabSz="914400" rtl="0" eaLnBrk="1" fontAlgn="b" latinLnBrk="0" hangingPunct="1"/>
                      <a:r>
                        <a:rPr lang="ru-RU" sz="1000" b="0" i="0" u="none" strike="noStrike" kern="1200" dirty="0" smtClean="0">
                          <a:solidFill>
                            <a:srgbClr val="000000"/>
                          </a:solidFill>
                          <a:latin typeface="+mn-lt"/>
                          <a:ea typeface="+mn-ea"/>
                          <a:cs typeface="+mn-cs"/>
                        </a:rPr>
                        <a:t>241 </a:t>
                      </a:r>
                      <a:endParaRPr lang="ru-RU" sz="1000" b="0" i="0" u="none" strike="noStrike" kern="1200" dirty="0">
                        <a:solidFill>
                          <a:srgbClr val="000000"/>
                        </a:solidFill>
                        <a:latin typeface="+mn-lt"/>
                        <a:ea typeface="+mn-ea"/>
                        <a:cs typeface="+mn-cs"/>
                      </a:endParaRPr>
                    </a:p>
                  </a:txBody>
                  <a:tcPr marL="9525" marR="9525" marT="9525" marB="0" anchor="ctr"/>
                </a:tc>
                <a:tc>
                  <a:txBody>
                    <a:bodyPr/>
                    <a:lstStyle/>
                    <a:p>
                      <a:pPr marL="0" algn="ctr" defTabSz="914400" rtl="0" eaLnBrk="1" fontAlgn="b" latinLnBrk="0" hangingPunct="1"/>
                      <a:r>
                        <a:rPr lang="en-US" sz="1000" b="0" i="0" u="none" strike="noStrike" kern="1200" dirty="0" smtClean="0">
                          <a:solidFill>
                            <a:srgbClr val="000000"/>
                          </a:solidFill>
                          <a:latin typeface="+mn-lt"/>
                          <a:ea typeface="+mn-ea"/>
                          <a:cs typeface="+mn-cs"/>
                        </a:rPr>
                        <a:t>281</a:t>
                      </a:r>
                    </a:p>
                  </a:txBody>
                  <a:tcPr marL="9525" marR="9525" marT="9525" marB="0" anchor="ctr"/>
                </a:tc>
              </a:tr>
              <a:tr h="259526">
                <a:tc>
                  <a:txBody>
                    <a:bodyPr/>
                    <a:lstStyle/>
                    <a:p>
                      <a:pPr algn="just" rtl="0" fontAlgn="ctr"/>
                      <a:r>
                        <a:rPr lang="en-US" sz="1000" b="0" i="0" u="none" strike="noStrike" dirty="0">
                          <a:solidFill>
                            <a:srgbClr val="000000"/>
                          </a:solidFill>
                          <a:latin typeface="+mn-lt"/>
                        </a:rPr>
                        <a:t>Administrative  </a:t>
                      </a:r>
                    </a:p>
                  </a:txBody>
                  <a:tcPr marL="9525" marR="9525" marT="0" marB="36000" anchor="ctr"/>
                </a:tc>
                <a:tc>
                  <a:txBody>
                    <a:bodyPr/>
                    <a:lstStyle/>
                    <a:p>
                      <a:pPr algn="ctr" rtl="0" fontAlgn="ctr"/>
                      <a:r>
                        <a:rPr lang="ru-RU" sz="1000" b="0" i="0" u="none" strike="noStrike" dirty="0">
                          <a:solidFill>
                            <a:srgbClr val="000000"/>
                          </a:solidFill>
                          <a:latin typeface="+mn-lt"/>
                        </a:rPr>
                        <a:t>593</a:t>
                      </a:r>
                    </a:p>
                  </a:txBody>
                  <a:tcPr marL="36000" marR="36000" marT="0" marB="36000" anchor="ctr"/>
                </a:tc>
                <a:tc>
                  <a:txBody>
                    <a:bodyPr/>
                    <a:lstStyle/>
                    <a:p>
                      <a:pPr algn="ctr" rtl="0" fontAlgn="ctr"/>
                      <a:r>
                        <a:rPr lang="ru-RU" sz="1000" b="0" i="0" u="none" strike="noStrike" dirty="0">
                          <a:solidFill>
                            <a:srgbClr val="000000"/>
                          </a:solidFill>
                          <a:latin typeface="+mn-lt"/>
                        </a:rPr>
                        <a:t>602</a:t>
                      </a:r>
                    </a:p>
                  </a:txBody>
                  <a:tcPr marL="36000" marR="36000" marT="0" marB="36000" anchor="ctr"/>
                </a:tc>
                <a:tc>
                  <a:txBody>
                    <a:bodyPr/>
                    <a:lstStyle/>
                    <a:p>
                      <a:pPr marL="0" algn="ctr" defTabSz="914400" rtl="0" eaLnBrk="1" fontAlgn="b" latinLnBrk="0" hangingPunct="1"/>
                      <a:r>
                        <a:rPr lang="en-US" sz="1000" b="0" i="0" u="none" strike="noStrike" kern="1200" dirty="0" smtClean="0">
                          <a:solidFill>
                            <a:srgbClr val="000000"/>
                          </a:solidFill>
                          <a:latin typeface="+mn-lt"/>
                          <a:ea typeface="+mn-ea"/>
                          <a:cs typeface="+mn-cs"/>
                        </a:rPr>
                        <a:t>651</a:t>
                      </a:r>
                      <a:endParaRPr lang="en-US" sz="1000" b="0" i="0" u="none" strike="noStrike" kern="1200" dirty="0">
                        <a:solidFill>
                          <a:srgbClr val="000000"/>
                        </a:solidFill>
                        <a:latin typeface="+mn-lt"/>
                        <a:ea typeface="+mn-ea"/>
                        <a:cs typeface="+mn-cs"/>
                      </a:endParaRPr>
                    </a:p>
                  </a:txBody>
                  <a:tcPr marL="36000" marR="36000" marT="0" marB="36000" anchor="ctr"/>
                </a:tc>
                <a:tc>
                  <a:txBody>
                    <a:bodyPr/>
                    <a:lstStyle/>
                    <a:p>
                      <a:pPr algn="ctr" fontAlgn="b"/>
                      <a:endParaRPr lang="ru-RU" sz="400" b="0" i="0" u="none" strike="noStrike" dirty="0">
                        <a:solidFill>
                          <a:srgbClr val="000000"/>
                        </a:solidFill>
                        <a:latin typeface="+mn-lt"/>
                      </a:endParaRPr>
                    </a:p>
                  </a:txBody>
                  <a:tcPr marL="36000" marR="36000" marT="0" marB="36000" anchor="ctr"/>
                </a:tc>
                <a:tc>
                  <a:txBody>
                    <a:bodyPr/>
                    <a:lstStyle/>
                    <a:p>
                      <a:pPr marL="0" algn="ctr" defTabSz="914400" rtl="0" eaLnBrk="1" fontAlgn="b" latinLnBrk="0" hangingPunct="1"/>
                      <a:r>
                        <a:rPr lang="ru-RU" sz="1000" b="0" i="0" u="none" strike="noStrike" kern="1200" dirty="0" smtClean="0">
                          <a:solidFill>
                            <a:srgbClr val="000000"/>
                          </a:solidFill>
                          <a:latin typeface="+mn-lt"/>
                          <a:ea typeface="+mn-ea"/>
                          <a:cs typeface="+mn-cs"/>
                        </a:rPr>
                        <a:t>1,606 </a:t>
                      </a:r>
                      <a:endParaRPr lang="ru-RU" sz="1000" b="0" i="0" u="none" strike="noStrike" kern="1200" dirty="0">
                        <a:solidFill>
                          <a:srgbClr val="000000"/>
                        </a:solidFill>
                        <a:latin typeface="+mn-lt"/>
                        <a:ea typeface="+mn-ea"/>
                        <a:cs typeface="+mn-cs"/>
                      </a:endParaRPr>
                    </a:p>
                  </a:txBody>
                  <a:tcPr marL="9525" marR="9525" marT="9525" marB="0" anchor="ctr"/>
                </a:tc>
                <a:tc>
                  <a:txBody>
                    <a:bodyPr/>
                    <a:lstStyle/>
                    <a:p>
                      <a:pPr marL="0" algn="ctr" defTabSz="914400" rtl="0" eaLnBrk="1" fontAlgn="b" latinLnBrk="0" hangingPunct="1"/>
                      <a:r>
                        <a:rPr lang="ru-RU" sz="1000" b="0" i="0" u="none" strike="noStrike" kern="1200" dirty="0" smtClean="0">
                          <a:solidFill>
                            <a:srgbClr val="000000"/>
                          </a:solidFill>
                          <a:latin typeface="+mn-lt"/>
                          <a:ea typeface="+mn-ea"/>
                          <a:cs typeface="+mn-cs"/>
                        </a:rPr>
                        <a:t>1,868</a:t>
                      </a:r>
                      <a:endParaRPr lang="ru-RU" sz="1000" b="0" i="0" u="none" strike="noStrike" kern="1200" dirty="0">
                        <a:solidFill>
                          <a:srgbClr val="000000"/>
                        </a:solidFill>
                        <a:latin typeface="+mn-lt"/>
                        <a:ea typeface="+mn-ea"/>
                        <a:cs typeface="+mn-cs"/>
                      </a:endParaRPr>
                    </a:p>
                  </a:txBody>
                  <a:tcPr marL="9525" marR="9525" marT="9525" marB="0" anchor="ctr"/>
                </a:tc>
                <a:tc>
                  <a:txBody>
                    <a:bodyPr/>
                    <a:lstStyle/>
                    <a:p>
                      <a:pPr marL="0" algn="ctr" defTabSz="914400" rtl="0" eaLnBrk="1" fontAlgn="b" latinLnBrk="0" hangingPunct="1"/>
                      <a:r>
                        <a:rPr lang="en-US" sz="1000" b="0" i="0" u="none" strike="noStrike" kern="1200" dirty="0" smtClean="0">
                          <a:solidFill>
                            <a:srgbClr val="000000"/>
                          </a:solidFill>
                          <a:latin typeface="+mn-lt"/>
                          <a:ea typeface="+mn-ea"/>
                          <a:cs typeface="+mn-cs"/>
                        </a:rPr>
                        <a:t>2,020</a:t>
                      </a:r>
                    </a:p>
                  </a:txBody>
                  <a:tcPr marL="9525" marR="9525" marT="9525" marB="0" anchor="ctr"/>
                </a:tc>
              </a:tr>
              <a:tr h="254144">
                <a:tc>
                  <a:txBody>
                    <a:bodyPr/>
                    <a:lstStyle/>
                    <a:p>
                      <a:pPr algn="just" rtl="0" fontAlgn="ctr"/>
                      <a:r>
                        <a:rPr lang="en-US" sz="1000" b="1" i="0" u="none" strike="noStrike" dirty="0">
                          <a:solidFill>
                            <a:srgbClr val="000000"/>
                          </a:solidFill>
                          <a:latin typeface="+mn-lt"/>
                        </a:rPr>
                        <a:t>Total Valinor</a:t>
                      </a:r>
                      <a:r>
                        <a:rPr lang="en-US" sz="1000" b="0" i="0" u="none" strike="noStrike" dirty="0">
                          <a:solidFill>
                            <a:srgbClr val="000000"/>
                          </a:solidFill>
                          <a:latin typeface="+mn-lt"/>
                        </a:rPr>
                        <a:t> </a:t>
                      </a:r>
                      <a:endParaRPr lang="en-US" sz="1000" b="1" i="0" u="none" strike="noStrike" dirty="0">
                        <a:solidFill>
                          <a:srgbClr val="000000"/>
                        </a:solidFill>
                        <a:latin typeface="+mn-lt"/>
                      </a:endParaRPr>
                    </a:p>
                  </a:txBody>
                  <a:tcPr marL="9525" marR="9525" marT="0" marB="36000" anchor="ctr"/>
                </a:tc>
                <a:tc>
                  <a:txBody>
                    <a:bodyPr/>
                    <a:lstStyle/>
                    <a:p>
                      <a:pPr algn="ctr" fontAlgn="b"/>
                      <a:r>
                        <a:rPr lang="ru-RU" sz="1000" b="1" i="0" u="none" strike="noStrike" dirty="0">
                          <a:solidFill>
                            <a:srgbClr val="000000"/>
                          </a:solidFill>
                          <a:latin typeface="+mn-lt"/>
                        </a:rPr>
                        <a:t>5,626</a:t>
                      </a:r>
                    </a:p>
                  </a:txBody>
                  <a:tcPr marL="36000" marR="36000" marT="0" marB="36000" anchor="ctr"/>
                </a:tc>
                <a:tc>
                  <a:txBody>
                    <a:bodyPr/>
                    <a:lstStyle/>
                    <a:p>
                      <a:pPr algn="ctr" fontAlgn="b"/>
                      <a:r>
                        <a:rPr lang="ru-RU" sz="1000" b="1" i="0" u="none" strike="noStrike" dirty="0">
                          <a:solidFill>
                            <a:srgbClr val="000000"/>
                          </a:solidFill>
                          <a:latin typeface="+mn-lt"/>
                        </a:rPr>
                        <a:t>5,811</a:t>
                      </a:r>
                    </a:p>
                  </a:txBody>
                  <a:tcPr marL="36000" marR="36000" marT="0" marB="36000" anchor="ctr"/>
                </a:tc>
                <a:tc>
                  <a:txBody>
                    <a:bodyPr/>
                    <a:lstStyle/>
                    <a:p>
                      <a:pPr marL="0" algn="ctr" defTabSz="914400" rtl="0" eaLnBrk="1" fontAlgn="b" latinLnBrk="0" hangingPunct="1"/>
                      <a:r>
                        <a:rPr lang="en-US" sz="1000" b="1" i="0" u="none" strike="noStrike" kern="1200" dirty="0" smtClean="0">
                          <a:solidFill>
                            <a:srgbClr val="000000"/>
                          </a:solidFill>
                          <a:latin typeface="+mn-lt"/>
                          <a:ea typeface="+mn-ea"/>
                          <a:cs typeface="+mn-cs"/>
                        </a:rPr>
                        <a:t>6,175</a:t>
                      </a:r>
                      <a:endParaRPr lang="en-US" sz="1000" b="1" i="0" u="none" strike="noStrike" kern="1200" dirty="0">
                        <a:solidFill>
                          <a:srgbClr val="000000"/>
                        </a:solidFill>
                        <a:latin typeface="+mn-lt"/>
                        <a:ea typeface="+mn-ea"/>
                        <a:cs typeface="+mn-cs"/>
                      </a:endParaRPr>
                    </a:p>
                  </a:txBody>
                  <a:tcPr marL="36000" marR="36000" marT="0" marB="36000" anchor="ctr"/>
                </a:tc>
                <a:tc>
                  <a:txBody>
                    <a:bodyPr/>
                    <a:lstStyle/>
                    <a:p>
                      <a:pPr algn="ctr" fontAlgn="b"/>
                      <a:endParaRPr lang="ru-RU" sz="400" b="1" i="0" u="none" strike="noStrike" dirty="0">
                        <a:solidFill>
                          <a:srgbClr val="000000"/>
                        </a:solidFill>
                        <a:latin typeface="+mn-lt"/>
                      </a:endParaRPr>
                    </a:p>
                  </a:txBody>
                  <a:tcPr marL="36000" marR="36000" marT="0" marB="36000" anchor="ctr"/>
                </a:tc>
                <a:tc>
                  <a:txBody>
                    <a:bodyPr/>
                    <a:lstStyle/>
                    <a:p>
                      <a:pPr marL="0" algn="ctr" defTabSz="914400" rtl="0" eaLnBrk="1" fontAlgn="b" latinLnBrk="0" hangingPunct="1"/>
                      <a:r>
                        <a:rPr lang="ru-RU" sz="1000" b="1" i="0" u="none" strike="noStrike" kern="1200" dirty="0" smtClean="0">
                          <a:solidFill>
                            <a:srgbClr val="000000"/>
                          </a:solidFill>
                          <a:latin typeface="+mn-lt"/>
                          <a:ea typeface="+mn-ea"/>
                          <a:cs typeface="+mn-cs"/>
                        </a:rPr>
                        <a:t>169 </a:t>
                      </a:r>
                      <a:endParaRPr lang="ru-RU" sz="1000" b="1" i="0" u="none" strike="noStrike" kern="1200" dirty="0">
                        <a:solidFill>
                          <a:srgbClr val="000000"/>
                        </a:solidFill>
                        <a:latin typeface="+mn-lt"/>
                        <a:ea typeface="+mn-ea"/>
                        <a:cs typeface="+mn-cs"/>
                      </a:endParaRPr>
                    </a:p>
                  </a:txBody>
                  <a:tcPr marL="9525" marR="9525" marT="9525" marB="0" anchor="ctr"/>
                </a:tc>
                <a:tc>
                  <a:txBody>
                    <a:bodyPr/>
                    <a:lstStyle/>
                    <a:p>
                      <a:pPr marL="0" algn="ctr" defTabSz="914400" rtl="0" eaLnBrk="1" fontAlgn="b" latinLnBrk="0" hangingPunct="1"/>
                      <a:r>
                        <a:rPr lang="ru-RU" sz="1000" b="1" i="0" u="none" strike="noStrike" kern="1200" dirty="0" smtClean="0">
                          <a:solidFill>
                            <a:srgbClr val="000000"/>
                          </a:solidFill>
                          <a:latin typeface="+mn-lt"/>
                          <a:ea typeface="+mn-ea"/>
                          <a:cs typeface="+mn-cs"/>
                        </a:rPr>
                        <a:t>193 </a:t>
                      </a:r>
                      <a:endParaRPr lang="ru-RU" sz="1000" b="1" i="0" u="none" strike="noStrike" kern="1200" dirty="0">
                        <a:solidFill>
                          <a:srgbClr val="000000"/>
                        </a:solidFill>
                        <a:latin typeface="+mn-lt"/>
                        <a:ea typeface="+mn-ea"/>
                        <a:cs typeface="+mn-cs"/>
                      </a:endParaRPr>
                    </a:p>
                  </a:txBody>
                  <a:tcPr marL="9525" marR="9525" marT="9525" marB="0" anchor="ctr"/>
                </a:tc>
                <a:tc>
                  <a:txBody>
                    <a:bodyPr/>
                    <a:lstStyle/>
                    <a:p>
                      <a:pPr marL="0" algn="ctr" defTabSz="914400" rtl="0" eaLnBrk="1" fontAlgn="b" latinLnBrk="0" hangingPunct="1"/>
                      <a:r>
                        <a:rPr lang="en-US" sz="1000" b="1" i="0" u="none" strike="noStrike" kern="1200" dirty="0" smtClean="0">
                          <a:solidFill>
                            <a:srgbClr val="000000"/>
                          </a:solidFill>
                          <a:latin typeface="+mn-lt"/>
                          <a:ea typeface="+mn-ea"/>
                          <a:cs typeface="+mn-cs"/>
                        </a:rPr>
                        <a:t>213</a:t>
                      </a:r>
                    </a:p>
                  </a:txBody>
                  <a:tcPr marL="9525" marR="9525" marT="9525" marB="0" anchor="ctr"/>
                </a:tc>
              </a:tr>
            </a:tbl>
          </a:graphicData>
        </a:graphic>
      </p:graphicFrame>
      <p:sp>
        <p:nvSpPr>
          <p:cNvPr id="39" name="Rectangle 38"/>
          <p:cNvSpPr/>
          <p:nvPr/>
        </p:nvSpPr>
        <p:spPr>
          <a:xfrm>
            <a:off x="5267325" y="2686050"/>
            <a:ext cx="4352925" cy="912813"/>
          </a:xfrm>
          <a:prstGeom prst="rect">
            <a:avLst/>
          </a:prstGeom>
        </p:spPr>
        <p:txBody>
          <a:bodyPr>
            <a:spAutoFit/>
          </a:bodyPr>
          <a:lstStyle/>
          <a:p>
            <a:pPr marL="142875" lvl="2" indent="-139700" defTabSz="1009650" eaLnBrk="0" hangingPunct="0">
              <a:lnSpc>
                <a:spcPts val="1575"/>
              </a:lnSpc>
              <a:spcBef>
                <a:spcPts val="0"/>
              </a:spcBef>
              <a:spcAft>
                <a:spcPts val="0"/>
              </a:spcAft>
              <a:buClr>
                <a:schemeClr val="accent2"/>
              </a:buClr>
              <a:buSzPct val="100000"/>
              <a:buFont typeface="Wingdings 3" pitchFamily="18" charset="2"/>
              <a:buChar char=""/>
              <a:defRPr/>
            </a:pPr>
            <a:r>
              <a:rPr lang="en-GB" sz="1000" dirty="0" err="1">
                <a:solidFill>
                  <a:srgbClr val="464F6E"/>
                </a:solidFill>
                <a:latin typeface="+mn-lt"/>
              </a:rPr>
              <a:t>Valinor</a:t>
            </a:r>
            <a:r>
              <a:rPr lang="en-GB" sz="1000" dirty="0">
                <a:solidFill>
                  <a:srgbClr val="464F6E"/>
                </a:solidFill>
                <a:latin typeface="+mn-lt"/>
              </a:rPr>
              <a:t>  increases the productivity of its employees through training and the adoption of modern farming techniques. </a:t>
            </a:r>
            <a:r>
              <a:rPr lang="en-GB" sz="1000" dirty="0" err="1">
                <a:solidFill>
                  <a:srgbClr val="464F6E"/>
                </a:solidFill>
                <a:latin typeface="+mn-lt"/>
              </a:rPr>
              <a:t>Valinor</a:t>
            </a:r>
            <a:r>
              <a:rPr lang="en-GB" sz="1000" dirty="0">
                <a:solidFill>
                  <a:srgbClr val="464F6E"/>
                </a:solidFill>
                <a:latin typeface="+mn-lt"/>
              </a:rPr>
              <a:t>  has been able to rationalise staff numbers and concentrate on building a workforce of long term skilled workers </a:t>
            </a:r>
            <a:endParaRPr lang="ru-RU" sz="1000" dirty="0">
              <a:solidFill>
                <a:srgbClr val="464F6E"/>
              </a:solidFill>
              <a:latin typeface="+mn-lt"/>
            </a:endParaRPr>
          </a:p>
        </p:txBody>
      </p:sp>
      <p:sp>
        <p:nvSpPr>
          <p:cNvPr id="14443" name="Text Placeholder 4"/>
          <p:cNvSpPr>
            <a:spLocks noGrp="1"/>
          </p:cNvSpPr>
          <p:nvPr>
            <p:ph type="body" sz="quarter" idx="16"/>
          </p:nvPr>
        </p:nvSpPr>
        <p:spPr>
          <a:xfrm>
            <a:off x="409575" y="3086100"/>
            <a:ext cx="4298950" cy="495300"/>
          </a:xfrm>
        </p:spPr>
        <p:txBody>
          <a:bodyPr/>
          <a:lstStyle/>
          <a:p>
            <a:pPr lvl="2"/>
            <a:r>
              <a:rPr lang="en-US" sz="1000" dirty="0" smtClean="0"/>
              <a:t>Company purchases raw materials from the major international producers and achieves significant economy due to its large scale </a:t>
            </a:r>
            <a:endParaRPr lang="ru-RU" sz="1000" dirty="0" smtClean="0"/>
          </a:p>
        </p:txBody>
      </p:sp>
      <p:sp>
        <p:nvSpPr>
          <p:cNvPr id="44" name="Rectangle 43"/>
          <p:cNvSpPr/>
          <p:nvPr/>
        </p:nvSpPr>
        <p:spPr>
          <a:xfrm>
            <a:off x="5329238" y="6338888"/>
            <a:ext cx="4310062" cy="503237"/>
          </a:xfrm>
          <a:prstGeom prst="rect">
            <a:avLst/>
          </a:prstGeom>
        </p:spPr>
        <p:txBody>
          <a:bodyPr>
            <a:spAutoFit/>
          </a:bodyPr>
          <a:lstStyle/>
          <a:p>
            <a:pPr marL="142875" lvl="2" indent="-139700" defTabSz="1009650" eaLnBrk="0" hangingPunct="0">
              <a:lnSpc>
                <a:spcPts val="1575"/>
              </a:lnSpc>
              <a:spcBef>
                <a:spcPts val="0"/>
              </a:spcBef>
              <a:spcAft>
                <a:spcPts val="0"/>
              </a:spcAft>
              <a:buClr>
                <a:schemeClr val="accent2"/>
              </a:buClr>
              <a:buSzPct val="100000"/>
              <a:buFont typeface="Wingdings 3" pitchFamily="18" charset="2"/>
              <a:buChar char=""/>
              <a:defRPr/>
            </a:pPr>
            <a:r>
              <a:rPr lang="en-US" sz="1000" dirty="0">
                <a:solidFill>
                  <a:srgbClr val="464F6E"/>
                </a:solidFill>
                <a:latin typeface="+mn-lt"/>
              </a:rPr>
              <a:t>Valinor has almost no fallow land and all of its land is cultivated where this is technically possible</a:t>
            </a:r>
          </a:p>
        </p:txBody>
      </p:sp>
      <p:sp>
        <p:nvSpPr>
          <p:cNvPr id="14446" name="Slide Number Placeholder 2"/>
          <p:cNvSpPr txBox="1">
            <a:spLocks/>
          </p:cNvSpPr>
          <p:nvPr/>
        </p:nvSpPr>
        <p:spPr bwMode="black">
          <a:xfrm>
            <a:off x="9223375" y="7102475"/>
            <a:ext cx="663575" cy="238125"/>
          </a:xfrm>
          <a:prstGeom prst="rect">
            <a:avLst/>
          </a:prstGeom>
          <a:noFill/>
          <a:ln w="9525" algn="ctr">
            <a:noFill/>
            <a:miter lim="800000"/>
            <a:headEnd/>
            <a:tailEnd/>
          </a:ln>
        </p:spPr>
        <p:txBody>
          <a:bodyPr lIns="0" tIns="0" rIns="0" bIns="0" anchor="b"/>
          <a:lstStyle/>
          <a:p>
            <a:pPr algn="r" eaLnBrk="0" hangingPunct="0">
              <a:lnSpc>
                <a:spcPts val="800"/>
              </a:lnSpc>
              <a:spcBef>
                <a:spcPct val="50000"/>
              </a:spcBef>
            </a:pPr>
            <a:fld id="{F8A92253-78B0-46AE-844F-2DC12B81E4A7}" type="slidenum">
              <a:rPr lang="en-GB" sz="1000" b="1">
                <a:solidFill>
                  <a:schemeClr val="accent1"/>
                </a:solidFill>
              </a:rPr>
              <a:pPr algn="r" eaLnBrk="0" hangingPunct="0">
                <a:lnSpc>
                  <a:spcPts val="800"/>
                </a:lnSpc>
                <a:spcBef>
                  <a:spcPct val="50000"/>
                </a:spcBef>
              </a:pPr>
              <a:t>8</a:t>
            </a:fld>
            <a:endParaRPr lang="en-GB" sz="1000" b="1">
              <a:solidFill>
                <a:schemeClr val="accent1"/>
              </a:solidFill>
            </a:endParaRPr>
          </a:p>
        </p:txBody>
      </p:sp>
      <p:pic>
        <p:nvPicPr>
          <p:cNvPr id="5122" name="Picture 2"/>
          <p:cNvPicPr>
            <a:picLocks noChangeAspect="1" noChangeArrowheads="1"/>
          </p:cNvPicPr>
          <p:nvPr/>
        </p:nvPicPr>
        <p:blipFill>
          <a:blip r:embed="rId2" cstate="print"/>
          <a:srcRect/>
          <a:stretch>
            <a:fillRect/>
          </a:stretch>
        </p:blipFill>
        <p:spPr bwMode="auto">
          <a:xfrm>
            <a:off x="5308524" y="3975393"/>
            <a:ext cx="4248150" cy="2411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0dLD0116_text master">
  <a:themeElements>
    <a:clrScheme name="11BLD0222_2">
      <a:dk1>
        <a:srgbClr val="000000"/>
      </a:dk1>
      <a:lt1>
        <a:srgbClr val="FFFFFF"/>
      </a:lt1>
      <a:dk2>
        <a:srgbClr val="AAB1C8"/>
      </a:dk2>
      <a:lt2>
        <a:srgbClr val="64789B"/>
      </a:lt2>
      <a:accent1>
        <a:srgbClr val="FFBE00"/>
      </a:accent1>
      <a:accent2>
        <a:srgbClr val="B01136"/>
      </a:accent2>
      <a:accent3>
        <a:srgbClr val="8C5A23"/>
      </a:accent3>
      <a:accent4>
        <a:srgbClr val="7C8989"/>
      </a:accent4>
      <a:accent5>
        <a:srgbClr val="CBCFCF"/>
      </a:accent5>
      <a:accent6>
        <a:srgbClr val="464F6E"/>
      </a:accent6>
      <a:hlink>
        <a:srgbClr val="895327"/>
      </a:hlink>
      <a:folHlink>
        <a:srgbClr val="C00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DF2FF"/>
        </a:solidFill>
        <a:ln w="12700" cap="flat" cmpd="sng" algn="ctr">
          <a:solidFill>
            <a:srgbClr val="FFFFFF"/>
          </a:solidFill>
          <a:prstDash val="solid"/>
          <a:round/>
          <a:headEnd type="none" w="med" len="med"/>
          <a:tailEnd type="none" w="med" len="med"/>
        </a:ln>
        <a:effectLst/>
      </a:spPr>
      <a:bodyPr vert="horz" wrap="square" lIns="91440" tIns="45720" rIns="91440" bIns="45720" numCol="1" rtlCol="0" anchor="ctr" anchorCtr="1" compatLnSpc="1">
        <a:prstTxWarp prst="textNoShape">
          <a:avLst/>
        </a:prstTxWarp>
      </a:bodyPr>
      <a:lstStyle>
        <a:defPPr marL="0" marR="0" indent="0" algn="ctr" defTabSz="1009650" rtl="0" eaLnBrk="0" fontAlgn="base" latinLnBrk="0" hangingPunct="0">
          <a:lnSpc>
            <a:spcPct val="100000"/>
          </a:lnSpc>
          <a:spcBef>
            <a:spcPct val="50000"/>
          </a:spcBef>
          <a:spcAft>
            <a:spcPct val="0"/>
          </a:spcAft>
          <a:buClrTx/>
          <a:buSzTx/>
          <a:buFontTx/>
          <a:buNone/>
          <a:tabLst/>
          <a:defRPr kumimoji="0" sz="800" b="0" i="0" u="none" strike="noStrike" cap="none" normalizeH="0" baseline="0" dirty="0" smtClean="0">
            <a:ln>
              <a:noFill/>
            </a:ln>
            <a:solidFill>
              <a:srgbClr val="000000"/>
            </a:solidFill>
            <a:effectLst/>
            <a:latin typeface="Arial" charset="0"/>
          </a:defRPr>
        </a:defPPr>
      </a:lstStyle>
    </a:spDef>
    <a:lnDef>
      <a:spPr bwMode="auto">
        <a:solidFill>
          <a:schemeClr val="accent1"/>
        </a:solidFill>
        <a:ln w="9525" cap="flat" cmpd="sng" algn="ctr">
          <a:solidFill>
            <a:schemeClr val="accent6"/>
          </a:solidFill>
          <a:prstDash val="solid"/>
          <a:round/>
          <a:headEnd type="none" w="med" len="med"/>
          <a:tailEnd type="none" w="med" len="med"/>
        </a:ln>
        <a:effectLst/>
      </a:spPr>
      <a:bodyPr/>
      <a:lstStyle/>
    </a:lnDef>
    <a:txDef>
      <a:spPr>
        <a:noFill/>
      </a:spPr>
      <a:bodyPr wrap="square" rtlCol="0">
        <a:spAutoFit/>
      </a:bodyPr>
      <a:lstStyle>
        <a:defPPr>
          <a:defRPr sz="1800" b="1" dirty="0" smtClean="0">
            <a:solidFill>
              <a:schemeClr val="accent6"/>
            </a:solidFill>
          </a:defRPr>
        </a:defPPr>
      </a:lstStyle>
    </a:txDef>
  </a:objectDefaults>
  <a:extraClrSchemeLst>
    <a:extraClrScheme>
      <a:clrScheme name="Office Theme 1">
        <a:dk1>
          <a:srgbClr val="000000"/>
        </a:dk1>
        <a:lt1>
          <a:srgbClr val="FFFFFF"/>
        </a:lt1>
        <a:dk2>
          <a:srgbClr val="000000"/>
        </a:dk2>
        <a:lt2>
          <a:srgbClr val="CCCCCC"/>
        </a:lt2>
        <a:accent1>
          <a:srgbClr val="0A419B"/>
        </a:accent1>
        <a:accent2>
          <a:srgbClr val="FF7319"/>
        </a:accent2>
        <a:accent3>
          <a:srgbClr val="FFFFFF"/>
        </a:accent3>
        <a:accent4>
          <a:srgbClr val="000000"/>
        </a:accent4>
        <a:accent5>
          <a:srgbClr val="AAB0CB"/>
        </a:accent5>
        <a:accent6>
          <a:srgbClr val="E76816"/>
        </a:accent6>
        <a:hlink>
          <a:srgbClr val="508728"/>
        </a:hlink>
        <a:folHlink>
          <a:srgbClr val="FFAF19"/>
        </a:folHlink>
      </a:clrScheme>
      <a:clrMap bg1="lt1" tx1="dk1" bg2="lt2" tx2="dk2" accent1="accent1" accent2="accent2" accent3="accent3" accent4="accent4" accent5="accent5" accent6="accent6" hlink="hlink" folHlink="folHlink"/>
    </a:extraClrScheme>
  </a:extraClrSchemeLst>
  <a:custClrLst>
    <a:custClr name="DB Blue">
      <a:srgbClr val="0A419B"/>
    </a:custClr>
    <a:custClr name="DB Orange">
      <a:srgbClr val="FF7319"/>
    </a:custClr>
    <a:custClr name="DB Green">
      <a:srgbClr val="508728"/>
    </a:custClr>
    <a:custClr name="DB Gold">
      <a:srgbClr val="FFAF19"/>
    </a:custClr>
    <a:custClr name="DB Turquoise">
      <a:srgbClr val="009B9B"/>
    </a:custClr>
    <a:custClr name="DB Red">
      <a:srgbClr val="AF232D"/>
    </a:custClr>
    <a:custClr name="DB Cyan">
      <a:srgbClr val="009BCD"/>
    </a:custClr>
    <a:custClr name="DB Grey">
      <a:srgbClr val="878787"/>
    </a:custClr>
    <a:custClr name="White">
      <a:srgbClr val="FFFFFF"/>
    </a:custClr>
    <a:custClr name="black">
      <a:srgbClr val="000000"/>
    </a:custClr>
    <a:custClr name="DB Blue 75%">
      <a:srgbClr val="82A0CD"/>
    </a:custClr>
    <a:custClr name="DB Orange 75%">
      <a:srgbClr val="FFA064"/>
    </a:custClr>
    <a:custClr name="DB Green 75%">
      <a:srgbClr val="8CB473"/>
    </a:custClr>
    <a:custClr name="DB Gold 75%">
      <a:srgbClr val="FFC864"/>
    </a:custClr>
    <a:custClr name="DB Turquoise 75%">
      <a:srgbClr val="9BD7D7"/>
    </a:custClr>
    <a:custClr name="DB Red 75%">
      <a:srgbClr val="C86469"/>
    </a:custClr>
    <a:custClr name="DB Cyan 75%">
      <a:srgbClr val="9BD7EB"/>
    </a:custClr>
    <a:custClr name="DB Grey 75%">
      <a:srgbClr val="AAAAAA"/>
    </a:custClr>
    <a:custClr name="White">
      <a:srgbClr val="FFFFFF"/>
    </a:custClr>
    <a:custClr name="black">
      <a:srgbClr val="000000"/>
    </a:custClr>
    <a:custClr name="DB Blue 50%">
      <a:srgbClr val="C3D7F0"/>
    </a:custClr>
    <a:custClr name="DB Orange 50%">
      <a:srgbClr val="FFC39B"/>
    </a:custClr>
    <a:custClr name="DB Green 50%">
      <a:srgbClr val="B9CDA5"/>
    </a:custClr>
    <a:custClr name="DB Gold 50%">
      <a:srgbClr val="FFDC9B"/>
    </a:custClr>
    <a:custClr name="DB Turquoise 50%">
      <a:srgbClr val="C8F0F0"/>
    </a:custClr>
    <a:custClr name="DB Red 50%">
      <a:srgbClr val="E1A5AA"/>
    </a:custClr>
    <a:custClr name="DB Cyan 50%">
      <a:srgbClr val="D2EBFA"/>
    </a:custClr>
    <a:custClr name="DB Grey 50%">
      <a:srgbClr val="CDCDCD"/>
    </a:custClr>
    <a:custClr name="White">
      <a:srgbClr val="FFFFFF"/>
    </a:custClr>
    <a:custClr name="black">
      <a:srgbClr val="000000"/>
    </a:custClr>
    <a:custClr name="DB Blue 25%">
      <a:srgbClr val="E1EBFF"/>
    </a:custClr>
    <a:custClr name="DB Orange 25%">
      <a:srgbClr val="FFDCC8"/>
    </a:custClr>
    <a:custClr name="DB Green 25%">
      <a:srgbClr val="E1EBD7"/>
    </a:custClr>
    <a:custClr name="DB Gold 25%">
      <a:srgbClr val="FFEBC8"/>
    </a:custClr>
    <a:custClr name="DB Turquoise 25%">
      <a:srgbClr val="E6FAFA"/>
    </a:custClr>
    <a:custClr name="DB Red 25%">
      <a:srgbClr val="EBC8CD"/>
    </a:custClr>
    <a:custClr name="DB Cyan 25%">
      <a:srgbClr val="EBF5FF"/>
    </a:custClr>
    <a:custClr name="DB Grey 25%">
      <a:srgbClr val="E1E1E1"/>
    </a:custClr>
    <a:custClr name="White">
      <a:srgbClr val="FFFFFF"/>
    </a:custClr>
    <a:custClr name="black">
      <a:srgbClr val="000000"/>
    </a:custClr>
    <a:custClr name="DB Blue 10%">
      <a:srgbClr val="EDF2FF"/>
    </a:custClr>
    <a:custClr name="white">
      <a:srgbClr val="FFFFFF"/>
    </a:custClr>
    <a:custClr name="black">
      <a:srgbClr val="000000"/>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1BLD0222_2">
    <a:dk1>
      <a:srgbClr val="000000"/>
    </a:dk1>
    <a:lt1>
      <a:srgbClr val="FFFFFF"/>
    </a:lt1>
    <a:dk2>
      <a:srgbClr val="AAB1C8"/>
    </a:dk2>
    <a:lt2>
      <a:srgbClr val="64789B"/>
    </a:lt2>
    <a:accent1>
      <a:srgbClr val="FFBE00"/>
    </a:accent1>
    <a:accent2>
      <a:srgbClr val="B01136"/>
    </a:accent2>
    <a:accent3>
      <a:srgbClr val="8C5A23"/>
    </a:accent3>
    <a:accent4>
      <a:srgbClr val="7C8989"/>
    </a:accent4>
    <a:accent5>
      <a:srgbClr val="CBCFCF"/>
    </a:accent5>
    <a:accent6>
      <a:srgbClr val="464F6E"/>
    </a:accent6>
    <a:hlink>
      <a:srgbClr val="895327"/>
    </a:hlink>
    <a:folHlink>
      <a:srgbClr val="C00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1BLD0222_2">
    <a:dk1>
      <a:srgbClr val="000000"/>
    </a:dk1>
    <a:lt1>
      <a:srgbClr val="FFFFFF"/>
    </a:lt1>
    <a:dk2>
      <a:srgbClr val="AAB1C8"/>
    </a:dk2>
    <a:lt2>
      <a:srgbClr val="64789B"/>
    </a:lt2>
    <a:accent1>
      <a:srgbClr val="FFBE00"/>
    </a:accent1>
    <a:accent2>
      <a:srgbClr val="B01136"/>
    </a:accent2>
    <a:accent3>
      <a:srgbClr val="8C5A23"/>
    </a:accent3>
    <a:accent4>
      <a:srgbClr val="7C8989"/>
    </a:accent4>
    <a:accent5>
      <a:srgbClr val="CBCFCF"/>
    </a:accent5>
    <a:accent6>
      <a:srgbClr val="464F6E"/>
    </a:accent6>
    <a:hlink>
      <a:srgbClr val="895327"/>
    </a:hlink>
    <a:folHlink>
      <a:srgbClr val="C00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1BLD0222_2">
    <a:dk1>
      <a:srgbClr val="000000"/>
    </a:dk1>
    <a:lt1>
      <a:srgbClr val="FFFFFF"/>
    </a:lt1>
    <a:dk2>
      <a:srgbClr val="AAB1C8"/>
    </a:dk2>
    <a:lt2>
      <a:srgbClr val="64789B"/>
    </a:lt2>
    <a:accent1>
      <a:srgbClr val="FFBE00"/>
    </a:accent1>
    <a:accent2>
      <a:srgbClr val="B01136"/>
    </a:accent2>
    <a:accent3>
      <a:srgbClr val="8C5A23"/>
    </a:accent3>
    <a:accent4>
      <a:srgbClr val="7C8989"/>
    </a:accent4>
    <a:accent5>
      <a:srgbClr val="CBCFCF"/>
    </a:accent5>
    <a:accent6>
      <a:srgbClr val="464F6E"/>
    </a:accent6>
    <a:hlink>
      <a:srgbClr val="895327"/>
    </a:hlink>
    <a:folHlink>
      <a:srgbClr val="C00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1BLD0222_2">
    <a:dk1>
      <a:srgbClr val="000000"/>
    </a:dk1>
    <a:lt1>
      <a:srgbClr val="FFFFFF"/>
    </a:lt1>
    <a:dk2>
      <a:srgbClr val="AAB1C8"/>
    </a:dk2>
    <a:lt2>
      <a:srgbClr val="64789B"/>
    </a:lt2>
    <a:accent1>
      <a:srgbClr val="FFBE00"/>
    </a:accent1>
    <a:accent2>
      <a:srgbClr val="B01136"/>
    </a:accent2>
    <a:accent3>
      <a:srgbClr val="8C5A23"/>
    </a:accent3>
    <a:accent4>
      <a:srgbClr val="7C8989"/>
    </a:accent4>
    <a:accent5>
      <a:srgbClr val="CBCFCF"/>
    </a:accent5>
    <a:accent6>
      <a:srgbClr val="464F6E"/>
    </a:accent6>
    <a:hlink>
      <a:srgbClr val="895327"/>
    </a:hlink>
    <a:folHlink>
      <a:srgbClr val="C00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15930</TotalTime>
  <Words>4331</Words>
  <Application>Microsoft Office PowerPoint</Application>
  <PresentationFormat>Произвольный</PresentationFormat>
  <Paragraphs>401</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10dLD0116_text master</vt:lpstr>
      <vt:lpstr>Valinor Public Limited International Agro Holding</vt:lpstr>
      <vt:lpstr>Disclaimer</vt:lpstr>
      <vt:lpstr>Strictly Confidential</vt:lpstr>
      <vt:lpstr>Valinor at a Glance</vt:lpstr>
      <vt:lpstr>Key Investment Highlights</vt:lpstr>
      <vt:lpstr>Clear Focus on Crop Production</vt:lpstr>
      <vt:lpstr>High Quality Land Bank</vt:lpstr>
      <vt:lpstr>Optimal Product Mix. International Sales</vt:lpstr>
      <vt:lpstr>High Operating Efficiency: Yields Drivers</vt:lpstr>
      <vt:lpstr>High Operating Efficiency: Achieved Results </vt:lpstr>
      <vt:lpstr>Crop Yields &amp; Profitability Improvement at Controlled Land</vt:lpstr>
      <vt:lpstr>Advantageous Logistical Infrastructure and Storage Capacity</vt:lpstr>
      <vt:lpstr>Financial Overview</vt:lpstr>
      <vt:lpstr>Презентация PowerPoint</vt:lpstr>
    </vt:vector>
  </TitlesOfParts>
  <Company>Deutsche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gradyha</dc:creator>
  <cp:lastModifiedBy>Mikhail Cherkasov</cp:lastModifiedBy>
  <cp:revision>1640</cp:revision>
  <cp:lastPrinted>2011-12-15T10:07:57Z</cp:lastPrinted>
  <dcterms:created xsi:type="dcterms:W3CDTF">2009-10-28T15:47:05Z</dcterms:created>
  <dcterms:modified xsi:type="dcterms:W3CDTF">2012-01-18T13:35:43Z</dcterms:modified>
</cp:coreProperties>
</file>